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014" r:id="rId2"/>
    <p:sldId id="2017" r:id="rId3"/>
    <p:sldId id="2016" r:id="rId4"/>
    <p:sldId id="2018" r:id="rId5"/>
    <p:sldId id="2019" r:id="rId6"/>
    <p:sldId id="2024" r:id="rId7"/>
    <p:sldId id="2051" r:id="rId8"/>
    <p:sldId id="393" r:id="rId9"/>
    <p:sldId id="2022" r:id="rId10"/>
    <p:sldId id="2027" r:id="rId11"/>
    <p:sldId id="397" r:id="rId12"/>
    <p:sldId id="395" r:id="rId13"/>
    <p:sldId id="396" r:id="rId14"/>
    <p:sldId id="401" r:id="rId15"/>
    <p:sldId id="399" r:id="rId16"/>
    <p:sldId id="400" r:id="rId17"/>
    <p:sldId id="402" r:id="rId18"/>
    <p:sldId id="2067" r:id="rId19"/>
    <p:sldId id="2029" r:id="rId20"/>
    <p:sldId id="2052" r:id="rId21"/>
    <p:sldId id="275" r:id="rId22"/>
    <p:sldId id="2061" r:id="rId23"/>
    <p:sldId id="2078" r:id="rId24"/>
    <p:sldId id="412" r:id="rId25"/>
    <p:sldId id="413" r:id="rId26"/>
    <p:sldId id="414" r:id="rId27"/>
    <p:sldId id="2079" r:id="rId28"/>
    <p:sldId id="277" r:id="rId29"/>
    <p:sldId id="320" r:id="rId30"/>
    <p:sldId id="2092" r:id="rId31"/>
    <p:sldId id="2076" r:id="rId32"/>
    <p:sldId id="477" r:id="rId33"/>
    <p:sldId id="418" r:id="rId34"/>
    <p:sldId id="2055" r:id="rId35"/>
    <p:sldId id="2098" r:id="rId36"/>
    <p:sldId id="366" r:id="rId37"/>
    <p:sldId id="390" r:id="rId38"/>
    <p:sldId id="2121" r:id="rId39"/>
    <p:sldId id="478" r:id="rId40"/>
    <p:sldId id="511" r:id="rId41"/>
    <p:sldId id="2112" r:id="rId42"/>
    <p:sldId id="2113" r:id="rId43"/>
    <p:sldId id="512" r:id="rId44"/>
    <p:sldId id="513" r:id="rId45"/>
    <p:sldId id="482" r:id="rId46"/>
    <p:sldId id="2114" r:id="rId47"/>
    <p:sldId id="2101" r:id="rId48"/>
    <p:sldId id="285" r:id="rId49"/>
    <p:sldId id="2129" r:id="rId50"/>
    <p:sldId id="2130" r:id="rId51"/>
    <p:sldId id="2131" r:id="rId52"/>
    <p:sldId id="291" r:id="rId53"/>
    <p:sldId id="2132" r:id="rId54"/>
    <p:sldId id="292" r:id="rId55"/>
    <p:sldId id="2108" r:id="rId56"/>
    <p:sldId id="2126" r:id="rId57"/>
    <p:sldId id="2109" r:id="rId58"/>
    <p:sldId id="2105" r:id="rId59"/>
    <p:sldId id="2106" r:id="rId60"/>
    <p:sldId id="2103" r:id="rId61"/>
    <p:sldId id="2115" r:id="rId62"/>
    <p:sldId id="2116" r:id="rId63"/>
    <p:sldId id="2117" r:id="rId64"/>
    <p:sldId id="2118" r:id="rId65"/>
    <p:sldId id="2119" r:id="rId66"/>
    <p:sldId id="2120" r:id="rId67"/>
    <p:sldId id="367" r:id="rId68"/>
    <p:sldId id="2122" r:id="rId69"/>
    <p:sldId id="2124" r:id="rId70"/>
    <p:sldId id="431" r:id="rId71"/>
    <p:sldId id="433" r:id="rId72"/>
    <p:sldId id="2152" r:id="rId73"/>
    <p:sldId id="2149" r:id="rId74"/>
    <p:sldId id="745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D8B9B"/>
    <a:srgbClr val="FEFCFD"/>
    <a:srgbClr val="7E6E5F"/>
    <a:srgbClr val="00B0F0"/>
    <a:srgbClr val="947555"/>
    <a:srgbClr val="B3B0A1"/>
    <a:srgbClr val="0192D5"/>
    <a:srgbClr val="7B0C1D"/>
    <a:srgbClr val="FFF6E1"/>
    <a:srgbClr val="855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6224" autoAdjust="0"/>
  </p:normalViewPr>
  <p:slideViewPr>
    <p:cSldViewPr snapToGrid="0">
      <p:cViewPr varScale="1">
        <p:scale>
          <a:sx n="59" d="100"/>
          <a:sy n="59" d="100"/>
        </p:scale>
        <p:origin x="816" y="60"/>
      </p:cViewPr>
      <p:guideLst/>
    </p:cSldViewPr>
  </p:slideViewPr>
  <p:outlineViewPr>
    <p:cViewPr>
      <p:scale>
        <a:sx n="33" d="100"/>
        <a:sy n="33" d="100"/>
      </p:scale>
      <p:origin x="0" y="-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1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73E00-A69F-4DEF-99E8-BEB828E3833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E234A-053C-4411-840A-5A49A9BF8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83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Rodion</a:t>
            </a:r>
            <a:r>
              <a:rPr lang="en-US" dirty="0"/>
              <a:t> </a:t>
            </a:r>
            <a:r>
              <a:rPr lang="en-US" dirty="0" err="1"/>
              <a:t>Kutsaev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E234A-053C-4411-840A-5A49A9BF85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18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Peter </a:t>
            </a:r>
            <a:r>
              <a:rPr lang="en-US" dirty="0" err="1"/>
              <a:t>Oxela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E234A-053C-4411-840A-5A49A9BF85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87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E234A-053C-4411-840A-5A49A9BF858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75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E234A-053C-4411-840A-5A49A9BF858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3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1E2D8-F468-4855-81B3-7B87AC05A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592E42-BA11-4B64-83C5-1F2331963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ACCBB-7E0B-41D7-B0BA-850F723D2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1914-9964-49AE-9647-3C1386E95FB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809F6-8F30-4725-83F8-4A01AD07B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AE623-F4F5-40AC-8BAF-5B0DF72B6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A2D5-39CC-4875-9772-F64712A7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3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C52C6-6EBB-42FC-9282-9579AB549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A4F32-176D-4CCC-820E-DC85564A2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4B679-0615-4C7B-9A56-4AF5C4DD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1914-9964-49AE-9647-3C1386E95FB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114D-9CC3-4C4D-BBCD-A87C4C53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2D464-B624-45F1-9C43-AED3BD55B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A2D5-39CC-4875-9772-F64712A7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04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3D2432-5ADF-4F2E-817C-5AAFB1E37D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D4369-D28F-4580-A831-BBB8FA157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98200-02E0-44C0-9733-3DDAF759E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1914-9964-49AE-9647-3C1386E95FB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6DF89-0026-4D3D-B5FF-E6D7F4FCD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2F035-9113-4C38-92E2-1CFB785E5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A2D5-39CC-4875-9772-F64712A7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4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07D8D-EB94-4070-82C1-2A8DB8CEA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B3733-B126-4B28-BF34-4F47842A5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9BD7A-BCC9-49B4-A321-EE6CAC04A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1914-9964-49AE-9647-3C1386E95FB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3085D-BAC2-4FC4-BC4B-6389CFD8E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1F9F0-6490-4C1A-96B0-DF8DBFEE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A2D5-39CC-4875-9772-F64712A7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8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DBBF8-8A04-43BD-A928-FC08B448C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0D676-7944-4505-829E-5A7001463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3FB2E-E406-4216-8E10-508566EE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1914-9964-49AE-9647-3C1386E95FB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1ABBF-D2B0-49E0-816B-B14C55400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FAC21-4AEB-4445-8886-85F426FD6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A2D5-39CC-4875-9772-F64712A7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3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8BAB5-A943-4355-9A24-D07CDB0CE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90E83-26DA-4CB2-8100-11D28BA12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7DC8CF-98B4-469A-9A62-33FC7D65F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F96A6-FF3E-4AAF-981F-41E7DA97F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1914-9964-49AE-9647-3C1386E95FB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FEE19-BC99-4418-9D72-30A9DB96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9D2AF-9DB7-4188-9244-8224177B9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A2D5-39CC-4875-9772-F64712A7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42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22073-243E-42A7-8CF7-8D0974652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1B280-B018-4C61-94F0-D17C2F3A4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155B9-2D3B-4539-887D-CA81C775E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AB3BD-868A-40C3-A5C9-3287FF42EC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B5874E-7AD3-4CB9-8F4F-1DAC58E739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A60290-C755-493B-A2A1-EDD5D3637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1914-9964-49AE-9647-3C1386E95FB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41991F-4CEC-495F-A4A1-A2B2CB425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A89C6C-3CC9-4D5A-B42E-E7CEF35F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A2D5-39CC-4875-9772-F64712A7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2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E7AD-A27E-4D77-83DB-BBBFB3235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686B57-D2B6-4E1F-9106-A9DBE668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1914-9964-49AE-9647-3C1386E95FB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CA758-21A2-435B-B22C-13213FB56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29432-499E-4155-8BCF-DAA6B8B7E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A2D5-39CC-4875-9772-F64712A7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53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E37D9-BAEA-48E5-BFEE-5473D6F89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1914-9964-49AE-9647-3C1386E95FB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3917B3-2C87-4288-A47F-3A8960800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D205E-C656-4DBC-9E55-C1FE608E8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A2D5-39CC-4875-9772-F64712A7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86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32B80-8859-44D3-9CCD-599BCB031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E1956-D58F-4B10-84E4-7BF777EE1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143BB-FA0D-4F4C-9EE0-632D5AF7D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E8533-B0B5-4E76-98FE-BE0F2BC19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1914-9964-49AE-9647-3C1386E95FB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FCBFD-584A-446E-9D90-0665B16E5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62515-D354-4247-A20F-F7E69B8E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A2D5-39CC-4875-9772-F64712A7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61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C42AF-E2BC-43D0-A24A-D6B69180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4512F1-49E7-4C04-84DF-C9B163BD8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B49DB-8467-4ADD-8593-DDA681400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5EC88-BDF3-42AB-961D-174788ABE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1914-9964-49AE-9647-3C1386E95FB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15618-A503-44B3-BA35-1E6192ED5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D4D6F-9628-4704-A1DD-278B5327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A2D5-39CC-4875-9772-F64712A7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13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B2E538-7378-44FE-8C91-FBE9EF62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613D4-387A-4B0B-AF4F-87467B11B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72957-EFD5-4F65-B2FA-B0528D347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51914-9964-49AE-9647-3C1386E95FB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3DC3A-54A9-4347-93F4-7ECDA0ED4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36278-CF8D-466E-9C47-7354B14B4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BA2D5-39CC-4875-9772-F64712A7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9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microsoft.com/office/2007/relationships/hdphoto" Target="../media/hdphoto3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alking down a runway&#10;&#10;Description automatically generated">
            <a:extLst>
              <a:ext uri="{FF2B5EF4-FFF2-40B4-BE49-F238E27FC236}">
                <a16:creationId xmlns:a16="http://schemas.microsoft.com/office/drawing/2014/main" id="{91CE739D-1A9E-4E34-92F5-01ACBED69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77" b="6484"/>
          <a:stretch/>
        </p:blipFill>
        <p:spPr>
          <a:xfrm>
            <a:off x="-6095990" y="-720674"/>
            <a:ext cx="12191980" cy="7028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0F5B2C-F47C-405E-8B39-DF2D22CD5163}"/>
              </a:ext>
            </a:extLst>
          </p:cNvPr>
          <p:cNvSpPr txBox="1"/>
          <p:nvPr/>
        </p:nvSpPr>
        <p:spPr>
          <a:xfrm>
            <a:off x="7296150" y="3730612"/>
            <a:ext cx="4895850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The Walk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2D95E7-AB43-4153-A642-73178D5D121D}"/>
              </a:ext>
            </a:extLst>
          </p:cNvPr>
          <p:cNvSpPr/>
          <p:nvPr/>
        </p:nvSpPr>
        <p:spPr>
          <a:xfrm>
            <a:off x="0" y="6307494"/>
            <a:ext cx="12191980" cy="5505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	Helps for modeling our lives after Jesus Christ</a:t>
            </a:r>
          </a:p>
        </p:txBody>
      </p:sp>
    </p:spTree>
    <p:extLst>
      <p:ext uri="{BB962C8B-B14F-4D97-AF65-F5344CB8AC3E}">
        <p14:creationId xmlns:p14="http://schemas.microsoft.com/office/powerpoint/2010/main" val="7593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"/>
    </mc:Choice>
    <mc:Fallback xmlns="">
      <p:transition spd="slow" advTm="161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826620-9EF3-4869-812F-81B1F76A9BEF}"/>
              </a:ext>
            </a:extLst>
          </p:cNvPr>
          <p:cNvSpPr/>
          <p:nvPr/>
        </p:nvSpPr>
        <p:spPr>
          <a:xfrm>
            <a:off x="-1" y="4460033"/>
            <a:ext cx="12191979" cy="23979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536B7C-24FA-4181-BB31-BF2B488AF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67" r="-1" b="-1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1DD7E2-7082-4993-BA62-3AF19562D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71" y="1446246"/>
            <a:ext cx="7093841" cy="212738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 who follows Me 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shall not walk in darkness 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but have the light of life.</a:t>
            </a:r>
            <a:br>
              <a:rPr lang="en-US" sz="3600" dirty="0"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</a:rPr>
              <a:t>John 8:12</a:t>
            </a:r>
          </a:p>
        </p:txBody>
      </p:sp>
    </p:spTree>
    <p:extLst>
      <p:ext uri="{BB962C8B-B14F-4D97-AF65-F5344CB8AC3E}">
        <p14:creationId xmlns:p14="http://schemas.microsoft.com/office/powerpoint/2010/main" val="27399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48"/>
    </mc:Choice>
    <mc:Fallback xmlns="">
      <p:transition spd="slow" advTm="2144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575BAD85-9C03-4CD3-8572-0AD47301B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24675" cy="5464175"/>
          </a:xfrm>
          <a:ln w="76200">
            <a:solidFill>
              <a:srgbClr val="7B0C1D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/>
              <a:t>But is there </a:t>
            </a:r>
            <a:br>
              <a:rPr lang="en-US" altLang="en-US" sz="3600" dirty="0"/>
            </a:br>
            <a:r>
              <a:rPr lang="en-US" altLang="en-US" sz="3600" dirty="0"/>
              <a:t>much difference in </a:t>
            </a:r>
            <a:br>
              <a:rPr lang="en-US" altLang="en-US" sz="3600" dirty="0"/>
            </a:br>
            <a:r>
              <a:rPr lang="en-US" altLang="en-US" sz="3600" dirty="0"/>
              <a:t>behavior between</a:t>
            </a:r>
            <a:br>
              <a:rPr lang="en-US" altLang="en-US" sz="3600" dirty="0"/>
            </a:br>
            <a:br>
              <a:rPr lang="en-US" altLang="en-US" sz="3600" dirty="0"/>
            </a:br>
            <a:r>
              <a:rPr lang="en-US" altLang="en-US" sz="3600" dirty="0"/>
              <a:t>Christians &amp; Non-Christians</a:t>
            </a:r>
          </a:p>
        </p:txBody>
      </p:sp>
      <p:pic>
        <p:nvPicPr>
          <p:cNvPr id="191490" name="Picture 2" descr="Image result for The second coming of the church">
            <a:extLst>
              <a:ext uri="{FF2B5EF4-FFF2-40B4-BE49-F238E27FC236}">
                <a16:creationId xmlns:a16="http://schemas.microsoft.com/office/drawing/2014/main" id="{25E31378-DA29-4B9B-B984-038E64682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67700" y="787400"/>
            <a:ext cx="3068638" cy="461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1760C1B-518F-4917-ACFF-CDEDDB524647}"/>
              </a:ext>
            </a:extLst>
          </p:cNvPr>
          <p:cNvCxnSpPr/>
          <p:nvPr/>
        </p:nvCxnSpPr>
        <p:spPr>
          <a:xfrm>
            <a:off x="2587690" y="3619500"/>
            <a:ext cx="3508310" cy="0"/>
          </a:xfrm>
          <a:prstGeom prst="line">
            <a:avLst/>
          </a:prstGeom>
          <a:ln w="38100">
            <a:solidFill>
              <a:srgbClr val="7B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2"/>
    </mc:Choice>
    <mc:Fallback xmlns="">
      <p:transition spd="slow" advTm="1387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Image result for divorced">
            <a:extLst>
              <a:ext uri="{FF2B5EF4-FFF2-40B4-BE49-F238E27FC236}">
                <a16:creationId xmlns:a16="http://schemas.microsoft.com/office/drawing/2014/main" id="{3F5ECB86-FCF9-4F4A-B04D-5235CBD5E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6050" y="195263"/>
            <a:ext cx="6667500" cy="387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E692D9-3365-47E6-B7E6-17ADA74B6D9D}"/>
              </a:ext>
            </a:extLst>
          </p:cNvPr>
          <p:cNvSpPr txBox="1"/>
          <p:nvPr/>
        </p:nvSpPr>
        <p:spPr>
          <a:xfrm>
            <a:off x="0" y="5030788"/>
            <a:ext cx="6038850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Born Again Christians: </a:t>
            </a:r>
          </a:p>
          <a:p>
            <a:pPr algn="ctr"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27%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D007B1-78A3-4355-8146-90CC8E2BB514}"/>
              </a:ext>
            </a:extLst>
          </p:cNvPr>
          <p:cNvSpPr txBox="1"/>
          <p:nvPr/>
        </p:nvSpPr>
        <p:spPr>
          <a:xfrm>
            <a:off x="6105525" y="4986338"/>
            <a:ext cx="6086475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Non-Christians: </a:t>
            </a:r>
          </a:p>
          <a:p>
            <a:pPr algn="ctr"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23%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2"/>
    </mc:Choice>
    <mc:Fallback xmlns="">
      <p:transition spd="slow" advTm="1615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C0B783-4FC6-4D93-9ED9-B16F0A6420F6}"/>
              </a:ext>
            </a:extLst>
          </p:cNvPr>
          <p:cNvSpPr txBox="1"/>
          <p:nvPr/>
        </p:nvSpPr>
        <p:spPr>
          <a:xfrm>
            <a:off x="0" y="5030788"/>
            <a:ext cx="6038850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Born Again Christians: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24%</a:t>
            </a:r>
            <a:endParaRPr lang="en-US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5360A-3CB9-4820-99FF-9AD6D7D46AA2}"/>
              </a:ext>
            </a:extLst>
          </p:cNvPr>
          <p:cNvSpPr txBox="1"/>
          <p:nvPr/>
        </p:nvSpPr>
        <p:spPr>
          <a:xfrm>
            <a:off x="6105525" y="4986338"/>
            <a:ext cx="6086475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Non-Christians: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34%</a:t>
            </a:r>
            <a:endParaRPr lang="en-US" sz="32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90466" name="Picture 2" descr="Image result for Giving to homeless">
            <a:extLst>
              <a:ext uri="{FF2B5EF4-FFF2-40B4-BE49-F238E27FC236}">
                <a16:creationId xmlns:a16="http://schemas.microsoft.com/office/drawing/2014/main" id="{C5F506FD-DD6F-4343-BCF1-0498AEE76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2775" y="261938"/>
            <a:ext cx="5905500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025C96-3700-4218-860B-A4B288D00E20}"/>
              </a:ext>
            </a:extLst>
          </p:cNvPr>
          <p:cNvSpPr txBox="1"/>
          <p:nvPr/>
        </p:nvSpPr>
        <p:spPr>
          <a:xfrm>
            <a:off x="0" y="261938"/>
            <a:ext cx="315277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Gave money to help the poor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5"/>
    </mc:Choice>
    <mc:Fallback xmlns="">
      <p:transition spd="slow" advTm="889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73681C-C825-4F11-AE83-E4B83D5AF7CF}"/>
              </a:ext>
            </a:extLst>
          </p:cNvPr>
          <p:cNvSpPr txBox="1"/>
          <p:nvPr/>
        </p:nvSpPr>
        <p:spPr>
          <a:xfrm>
            <a:off x="0" y="5030788"/>
            <a:ext cx="6038850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Born Again Christians: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47%</a:t>
            </a:r>
            <a:endParaRPr lang="en-US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924CF-C5FE-43EC-AD45-3D8577DD1357}"/>
              </a:ext>
            </a:extLst>
          </p:cNvPr>
          <p:cNvSpPr txBox="1"/>
          <p:nvPr/>
        </p:nvSpPr>
        <p:spPr>
          <a:xfrm>
            <a:off x="6105525" y="4986338"/>
            <a:ext cx="6086475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Non-Christians: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48%</a:t>
            </a:r>
            <a:endParaRPr lang="en-US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0034D8-F3A5-4696-8883-4215BC5EA429}"/>
              </a:ext>
            </a:extLst>
          </p:cNvPr>
          <p:cNvSpPr/>
          <p:nvPr/>
        </p:nvSpPr>
        <p:spPr>
          <a:xfrm>
            <a:off x="273050" y="901700"/>
            <a:ext cx="2444750" cy="922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Donated money to </a:t>
            </a:r>
          </a:p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nonprofit organization</a:t>
            </a:r>
          </a:p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past month</a:t>
            </a:r>
          </a:p>
        </p:txBody>
      </p:sp>
      <p:pic>
        <p:nvPicPr>
          <p:cNvPr id="195586" name="Picture 2" descr="http://www.timesnewspapers.com/datedimages/2016/10/13/41FEFFHyo2014B9C.med.jpg">
            <a:extLst>
              <a:ext uri="{FF2B5EF4-FFF2-40B4-BE49-F238E27FC236}">
                <a16:creationId xmlns:a16="http://schemas.microsoft.com/office/drawing/2014/main" id="{CFC5E50B-F20A-430E-89D4-DCD2DB80D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176213"/>
            <a:ext cx="4857750" cy="390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3"/>
    </mc:Choice>
    <mc:Fallback xmlns="">
      <p:transition spd="slow" advTm="953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618C37-C515-4D6A-9C71-3A1911EA97DF}"/>
              </a:ext>
            </a:extLst>
          </p:cNvPr>
          <p:cNvSpPr txBox="1"/>
          <p:nvPr/>
        </p:nvSpPr>
        <p:spPr>
          <a:xfrm>
            <a:off x="0" y="5030788"/>
            <a:ext cx="6038850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Born Again Christians: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36%</a:t>
            </a:r>
            <a:endParaRPr lang="en-US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6E5906-D6C2-42AD-BE8C-3C31206539BD}"/>
              </a:ext>
            </a:extLst>
          </p:cNvPr>
          <p:cNvSpPr txBox="1"/>
          <p:nvPr/>
        </p:nvSpPr>
        <p:spPr>
          <a:xfrm>
            <a:off x="6105525" y="4986338"/>
            <a:ext cx="6086475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Non-Christians: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47%</a:t>
            </a:r>
            <a:endParaRPr lang="en-US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85B8D3-B01A-4F09-971D-00972C854B9D}"/>
              </a:ext>
            </a:extLst>
          </p:cNvPr>
          <p:cNvSpPr/>
          <p:nvPr/>
        </p:nvSpPr>
        <p:spPr>
          <a:xfrm>
            <a:off x="295275" y="901700"/>
            <a:ext cx="2400300" cy="922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 trying to figure out </a:t>
            </a:r>
          </a:p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purpose of life</a:t>
            </a:r>
          </a:p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62" name="Picture 2" descr="http://2.bp.blogspot.com/-IHbtJNJo-jk/U3MSegy6HbI/AAAAAAAAAFA/A5FT69yuwzw/s1600/shutterstock_63660286.jpg">
            <a:extLst>
              <a:ext uri="{FF2B5EF4-FFF2-40B4-BE49-F238E27FC236}">
                <a16:creationId xmlns:a16="http://schemas.microsoft.com/office/drawing/2014/main" id="{03AE7552-5683-4F5B-AD73-0EA9E8348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3063" y="315913"/>
            <a:ext cx="6386512" cy="355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3"/>
    </mc:Choice>
    <mc:Fallback xmlns="">
      <p:transition spd="slow" advTm="1415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67CB97-AAEA-49F3-9D60-DE2CA3707EB3}"/>
              </a:ext>
            </a:extLst>
          </p:cNvPr>
          <p:cNvSpPr txBox="1"/>
          <p:nvPr/>
        </p:nvSpPr>
        <p:spPr>
          <a:xfrm>
            <a:off x="0" y="5030788"/>
            <a:ext cx="6038850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Born Again Christians: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33%</a:t>
            </a:r>
            <a:endParaRPr lang="en-US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54663-3652-4474-B1C7-E43BA1F925E4}"/>
              </a:ext>
            </a:extLst>
          </p:cNvPr>
          <p:cNvSpPr txBox="1"/>
          <p:nvPr/>
        </p:nvSpPr>
        <p:spPr>
          <a:xfrm>
            <a:off x="6105525" y="4986338"/>
            <a:ext cx="6086475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Non-Christians: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39%</a:t>
            </a:r>
            <a:endParaRPr lang="en-US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DBD5DE-76C9-418C-9D97-D23F935564D7}"/>
              </a:ext>
            </a:extLst>
          </p:cNvPr>
          <p:cNvSpPr/>
          <p:nvPr/>
        </p:nvSpPr>
        <p:spPr>
          <a:xfrm>
            <a:off x="209550" y="901700"/>
            <a:ext cx="2571750" cy="922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/>
              <a:t>Find it impossible </a:t>
            </a:r>
          </a:p>
          <a:p>
            <a:pPr algn="ctr">
              <a:defRPr/>
            </a:pPr>
            <a:r>
              <a:rPr lang="en-US" b="1" dirty="0"/>
              <a:t>to get ahead </a:t>
            </a:r>
          </a:p>
          <a:p>
            <a:pPr algn="ctr">
              <a:defRPr/>
            </a:pPr>
            <a:r>
              <a:rPr lang="en-US" b="1" dirty="0"/>
              <a:t>because of financial debt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3538" name="Picture 2" descr="Image result for People with Debt">
            <a:extLst>
              <a:ext uri="{FF2B5EF4-FFF2-40B4-BE49-F238E27FC236}">
                <a16:creationId xmlns:a16="http://schemas.microsoft.com/office/drawing/2014/main" id="{206A0960-5A52-4894-8F29-DAB4EB5B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9425" y="319088"/>
            <a:ext cx="6448425" cy="431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5"/>
    </mc:Choice>
    <mc:Fallback xmlns="">
      <p:transition spd="slow" advTm="1241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B3DA44EC-8166-4CF6-8AA9-E823A739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1106488"/>
            <a:ext cx="5429250" cy="2833334"/>
          </a:xfrm>
        </p:spPr>
        <p:txBody>
          <a:bodyPr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Almost the same </a:t>
            </a:r>
            <a:b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Difference</a:t>
            </a:r>
          </a:p>
        </p:txBody>
      </p:sp>
      <p:pic>
        <p:nvPicPr>
          <p:cNvPr id="24579" name="Picture 2" descr="Image result for People on two sides">
            <a:extLst>
              <a:ext uri="{FF2B5EF4-FFF2-40B4-BE49-F238E27FC236}">
                <a16:creationId xmlns:a16="http://schemas.microsoft.com/office/drawing/2014/main" id="{591E1831-9B49-41EF-9676-77EBA5D48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"/>
          <a:stretch/>
        </p:blipFill>
        <p:spPr bwMode="auto">
          <a:xfrm>
            <a:off x="6667501" y="742067"/>
            <a:ext cx="5000625" cy="4932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56178B-D6D4-47EA-B4D2-47DDC6A7E918}"/>
              </a:ext>
            </a:extLst>
          </p:cNvPr>
          <p:cNvSpPr txBox="1"/>
          <p:nvPr/>
        </p:nvSpPr>
        <p:spPr>
          <a:xfrm>
            <a:off x="1456267" y="4436533"/>
            <a:ext cx="4068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1"/>
    </mc:Choice>
    <mc:Fallback xmlns="">
      <p:transition spd="slow" advTm="1056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5B5201-03CD-4D19-AECF-2C048BB504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7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9C3BE-D649-4073-8B32-A56874960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"/>
          <a:stretch/>
        </p:blipFill>
        <p:spPr>
          <a:xfrm>
            <a:off x="1376395" y="947394"/>
            <a:ext cx="8823500" cy="496321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D4DEA-79DF-47CF-B845-A60F49DB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Spiritual Battle </a:t>
            </a:r>
          </a:p>
        </p:txBody>
      </p:sp>
    </p:spTree>
    <p:extLst>
      <p:ext uri="{BB962C8B-B14F-4D97-AF65-F5344CB8AC3E}">
        <p14:creationId xmlns:p14="http://schemas.microsoft.com/office/powerpoint/2010/main" val="131067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2"/>
    </mc:Choice>
    <mc:Fallback xmlns="">
      <p:transition spd="slow" advTm="1226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6C47D2-FD94-4857-8570-C9B325A54088}"/>
              </a:ext>
            </a:extLst>
          </p:cNvPr>
          <p:cNvSpPr/>
          <p:nvPr/>
        </p:nvSpPr>
        <p:spPr>
          <a:xfrm>
            <a:off x="0" y="0"/>
            <a:ext cx="12192000" cy="6956981"/>
          </a:xfrm>
          <a:prstGeom prst="rect">
            <a:avLst/>
          </a:prstGeom>
          <a:solidFill>
            <a:srgbClr val="B3B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8907E2-7078-48E9-8138-A56582C89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44" b="4060"/>
          <a:stretch/>
        </p:blipFill>
        <p:spPr>
          <a:xfrm>
            <a:off x="1659117" y="1034591"/>
            <a:ext cx="8873765" cy="478881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3D86A-C625-4629-AC82-C09B0594FDF0}"/>
              </a:ext>
            </a:extLst>
          </p:cNvPr>
          <p:cNvSpPr txBox="1"/>
          <p:nvPr/>
        </p:nvSpPr>
        <p:spPr>
          <a:xfrm>
            <a:off x="1764382" y="5294430"/>
            <a:ext cx="8663233" cy="646331"/>
          </a:xfrm>
          <a:prstGeom prst="rect">
            <a:avLst/>
          </a:prstGeom>
          <a:solidFill>
            <a:srgbClr val="0D0E0E">
              <a:alpha val="4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 From The Beginning</a:t>
            </a:r>
          </a:p>
        </p:txBody>
      </p:sp>
    </p:spTree>
    <p:extLst>
      <p:ext uri="{BB962C8B-B14F-4D97-AF65-F5344CB8AC3E}">
        <p14:creationId xmlns:p14="http://schemas.microsoft.com/office/powerpoint/2010/main" val="271790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3"/>
    </mc:Choice>
    <mc:Fallback xmlns="">
      <p:transition spd="slow" advTm="1158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earing a suit and tie walking on a city street&#10;&#10;Description automatically generated">
            <a:extLst>
              <a:ext uri="{FF2B5EF4-FFF2-40B4-BE49-F238E27FC236}">
                <a16:creationId xmlns:a16="http://schemas.microsoft.com/office/drawing/2014/main" id="{C2B5321F-17B0-4FFC-BEB5-7C0B228A1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8C9239-0367-47E5-A78D-B332DD2A2A69}"/>
              </a:ext>
            </a:extLst>
          </p:cNvPr>
          <p:cNvSpPr/>
          <p:nvPr/>
        </p:nvSpPr>
        <p:spPr>
          <a:xfrm>
            <a:off x="7249886" y="4889241"/>
            <a:ext cx="4942114" cy="10636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CAAC6-B420-4B07-BAEA-A4450BDF94CE}"/>
              </a:ext>
            </a:extLst>
          </p:cNvPr>
          <p:cNvSpPr txBox="1"/>
          <p:nvPr/>
        </p:nvSpPr>
        <p:spPr>
          <a:xfrm>
            <a:off x="7399937" y="5036365"/>
            <a:ext cx="4642011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Wherever We Go</a:t>
            </a:r>
          </a:p>
        </p:txBody>
      </p:sp>
    </p:spTree>
    <p:extLst>
      <p:ext uri="{BB962C8B-B14F-4D97-AF65-F5344CB8AC3E}">
        <p14:creationId xmlns:p14="http://schemas.microsoft.com/office/powerpoint/2010/main" val="104301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2"/>
    </mc:Choice>
    <mc:Fallback xmlns="">
      <p:transition spd="slow" advTm="31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F9B9A-87CF-425D-951B-6D3141D21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" b="1546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8A0BA-78DA-48A9-A24C-8A335FBD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545" y="751707"/>
            <a:ext cx="10906813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Response </a:t>
            </a:r>
            <a:b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is Often</a:t>
            </a:r>
            <a:b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Feeling Like a Victim</a:t>
            </a:r>
          </a:p>
        </p:txBody>
      </p:sp>
    </p:spTree>
    <p:extLst>
      <p:ext uri="{BB962C8B-B14F-4D97-AF65-F5344CB8AC3E}">
        <p14:creationId xmlns:p14="http://schemas.microsoft.com/office/powerpoint/2010/main" val="54653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2"/>
    </mc:Choice>
    <mc:Fallback xmlns="">
      <p:transition spd="slow" advTm="1698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A9DE0FD-377C-4297-B115-F51E43EB01CA}"/>
              </a:ext>
            </a:extLst>
          </p:cNvPr>
          <p:cNvSpPr/>
          <p:nvPr/>
        </p:nvSpPr>
        <p:spPr>
          <a:xfrm>
            <a:off x="114300" y="5095875"/>
            <a:ext cx="11963400" cy="9858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F8708-35E6-41F4-8D99-02B0F65A1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88" y="274638"/>
            <a:ext cx="11764962" cy="5349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EVERYDAY VICTIM STATEMENTS</a:t>
            </a:r>
          </a:p>
        </p:txBody>
      </p:sp>
      <p:sp>
        <p:nvSpPr>
          <p:cNvPr id="49156" name="TextBox 11">
            <a:extLst>
              <a:ext uri="{FF2B5EF4-FFF2-40B4-BE49-F238E27FC236}">
                <a16:creationId xmlns:a16="http://schemas.microsoft.com/office/drawing/2014/main" id="{7384CB1E-4E9F-4023-B63F-9E98A77F5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5202238"/>
            <a:ext cx="118681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bg1"/>
                </a:solidFill>
                <a:latin typeface="Calibri" panose="020F0502020204030204" pitchFamily="34" charset="0"/>
              </a:rPr>
              <a:t>Do these sound familure?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C70F29-CDB5-4A82-B62F-9922C5C01B72}"/>
              </a:ext>
            </a:extLst>
          </p:cNvPr>
          <p:cNvSpPr/>
          <p:nvPr/>
        </p:nvSpPr>
        <p:spPr>
          <a:xfrm>
            <a:off x="114300" y="973138"/>
            <a:ext cx="1196340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9158" name="Picture 2">
            <a:extLst>
              <a:ext uri="{FF2B5EF4-FFF2-40B4-BE49-F238E27FC236}">
                <a16:creationId xmlns:a16="http://schemas.microsoft.com/office/drawing/2014/main" id="{424D3648-F675-4997-883C-8EA49BE2B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081" y="1633537"/>
            <a:ext cx="4953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7"/>
    </mc:Choice>
    <mc:Fallback xmlns="">
      <p:transition spd="slow" advTm="1312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5600D0-9182-47B0-A46A-493CD5937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14" b="3414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7BDF23-9A1F-407C-9E9D-2C9DE9C1B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736" y="4038006"/>
            <a:ext cx="5110194" cy="2082342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 what you made me do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hurt my feelings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want an apology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CFDBE39F-3160-4CB0-8CAD-5A9F6635D8E0}"/>
              </a:ext>
            </a:extLst>
          </p:cNvPr>
          <p:cNvSpPr txBox="1">
            <a:spLocks/>
          </p:cNvSpPr>
          <p:nvPr/>
        </p:nvSpPr>
        <p:spPr>
          <a:xfrm>
            <a:off x="5948313" y="3526607"/>
            <a:ext cx="6165129" cy="3105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not my fault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sick and tired of ___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Nothing I do makes any difference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057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7"/>
    </mc:Choice>
    <mc:Fallback xmlns="">
      <p:transition spd="slow" advTm="21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5600D0-9182-47B0-A46A-493CD59374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14" b="3414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CFDBE39F-3160-4CB0-8CAD-5A9F6635D8E0}"/>
              </a:ext>
            </a:extLst>
          </p:cNvPr>
          <p:cNvSpPr txBox="1">
            <a:spLocks/>
          </p:cNvSpPr>
          <p:nvPr/>
        </p:nvSpPr>
        <p:spPr>
          <a:xfrm>
            <a:off x="923827" y="3526607"/>
            <a:ext cx="11189615" cy="3105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about me?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can’t help it that is just the way I am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I’ve done everything I possibly can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make me so mad (frustrated, angry)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late because I hit every red light &amp; was behind a school bus</a:t>
            </a:r>
          </a:p>
        </p:txBody>
      </p:sp>
    </p:spTree>
    <p:extLst>
      <p:ext uri="{BB962C8B-B14F-4D97-AF65-F5344CB8AC3E}">
        <p14:creationId xmlns:p14="http://schemas.microsoft.com/office/powerpoint/2010/main" val="26011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64"/>
    </mc:Choice>
    <mc:Fallback xmlns="">
      <p:transition spd="slow" advTm="4306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6C0EB-B701-4964-A7B2-EC8984F7F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88" y="274638"/>
            <a:ext cx="11764962" cy="5349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VICTIM  MENTALITY  -  Produces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34A789-37AC-4D4E-81BE-0AB8BFF37126}"/>
              </a:ext>
            </a:extLst>
          </p:cNvPr>
          <p:cNvSpPr/>
          <p:nvPr/>
        </p:nvSpPr>
        <p:spPr>
          <a:xfrm>
            <a:off x="123825" y="973138"/>
            <a:ext cx="1194435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085" name="TextBox 2">
            <a:extLst>
              <a:ext uri="{FF2B5EF4-FFF2-40B4-BE49-F238E27FC236}">
                <a16:creationId xmlns:a16="http://schemas.microsoft.com/office/drawing/2014/main" id="{FC4C3F64-8895-4EAD-A246-415502362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660525"/>
            <a:ext cx="1943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Situations at Work</a:t>
            </a:r>
          </a:p>
        </p:txBody>
      </p:sp>
      <p:sp>
        <p:nvSpPr>
          <p:cNvPr id="46086" name="TextBox 5">
            <a:extLst>
              <a:ext uri="{FF2B5EF4-FFF2-40B4-BE49-F238E27FC236}">
                <a16:creationId xmlns:a16="http://schemas.microsoft.com/office/drawing/2014/main" id="{DD5885B9-480F-4CCF-821F-F269F6516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143375"/>
            <a:ext cx="201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Situations at Home</a:t>
            </a:r>
          </a:p>
        </p:txBody>
      </p:sp>
      <p:sp>
        <p:nvSpPr>
          <p:cNvPr id="46087" name="TextBox 6">
            <a:extLst>
              <a:ext uri="{FF2B5EF4-FFF2-40B4-BE49-F238E27FC236}">
                <a16:creationId xmlns:a16="http://schemas.microsoft.com/office/drawing/2014/main" id="{B9244DF7-6DD8-4018-A1BC-C2F1B853A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8193" y="1781176"/>
            <a:ext cx="25193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Situations while Driving</a:t>
            </a:r>
          </a:p>
        </p:txBody>
      </p:sp>
      <p:sp>
        <p:nvSpPr>
          <p:cNvPr id="46088" name="TextBox 7">
            <a:extLst>
              <a:ext uri="{FF2B5EF4-FFF2-40B4-BE49-F238E27FC236}">
                <a16:creationId xmlns:a16="http://schemas.microsoft.com/office/drawing/2014/main" id="{A7EAEB46-84E0-46DA-8D1A-3CFB5B166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6838" y="4083050"/>
            <a:ext cx="2714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Situations while Shopping</a:t>
            </a:r>
          </a:p>
        </p:txBody>
      </p:sp>
      <p:pic>
        <p:nvPicPr>
          <p:cNvPr id="46089" name="Picture 2" descr="http://tse1.mm.bing.net/th?&amp;id=OIP.Med2120ac9a1da6c6deb36d13f8731a61o0&amp;w=300&amp;h=189&amp;c=0&amp;pid=1.9&amp;rs=0&amp;p=0&amp;r=0">
            <a:extLst>
              <a:ext uri="{FF2B5EF4-FFF2-40B4-BE49-F238E27FC236}">
                <a16:creationId xmlns:a16="http://schemas.microsoft.com/office/drawing/2014/main" id="{C9645FDB-3F9E-478D-8855-E3170370A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4475163"/>
            <a:ext cx="285750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4" descr="http://www.profitguide.com/wp-content/uploads/2014/05/boring_meeting.jpg">
            <a:extLst>
              <a:ext uri="{FF2B5EF4-FFF2-40B4-BE49-F238E27FC236}">
                <a16:creationId xmlns:a16="http://schemas.microsoft.com/office/drawing/2014/main" id="{CA9D598D-CFCC-4C29-8C78-204E9A0F4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2073275"/>
            <a:ext cx="2762250" cy="184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6" descr="Image result for Mad at Parents">
            <a:extLst>
              <a:ext uri="{FF2B5EF4-FFF2-40B4-BE49-F238E27FC236}">
                <a16:creationId xmlns:a16="http://schemas.microsoft.com/office/drawing/2014/main" id="{F032070C-B923-4EF8-A84D-570FD26A8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4454525"/>
            <a:ext cx="2632075" cy="184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8" descr="http://ambitiousdrivers.ca/wp-content/uploads/2015/01/road-rage.jpg">
            <a:extLst>
              <a:ext uri="{FF2B5EF4-FFF2-40B4-BE49-F238E27FC236}">
                <a16:creationId xmlns:a16="http://schemas.microsoft.com/office/drawing/2014/main" id="{021206F7-E95F-459A-A14C-DF6A6F73C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799" y="2138363"/>
            <a:ext cx="2724150" cy="181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37DE5C-BFFD-4118-A204-3AAB148C1356}"/>
              </a:ext>
            </a:extLst>
          </p:cNvPr>
          <p:cNvSpPr txBox="1"/>
          <p:nvPr/>
        </p:nvSpPr>
        <p:spPr>
          <a:xfrm>
            <a:off x="10429875" y="6392863"/>
            <a:ext cx="11144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Situations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291C66-79BA-446A-BF87-162D2D47FBC6}"/>
              </a:ext>
            </a:extLst>
          </p:cNvPr>
          <p:cNvSpPr txBox="1"/>
          <p:nvPr/>
        </p:nvSpPr>
        <p:spPr>
          <a:xfrm>
            <a:off x="3515634" y="2994025"/>
            <a:ext cx="454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VICTIM</a:t>
            </a:r>
          </a:p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THINING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1"/>
    </mc:Choice>
    <mc:Fallback xmlns="">
      <p:transition spd="slow" advTm="2099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 result for Public-Domain Arguing Couples">
            <a:extLst>
              <a:ext uri="{FF2B5EF4-FFF2-40B4-BE49-F238E27FC236}">
                <a16:creationId xmlns:a16="http://schemas.microsoft.com/office/drawing/2014/main" id="{74D76A3E-B9F4-4E83-B40C-E35487FA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690688"/>
            <a:ext cx="3490912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 descr="http://www.itsnever2late2.com/images/blackcouple.jpg">
            <a:extLst>
              <a:ext uri="{FF2B5EF4-FFF2-40B4-BE49-F238E27FC236}">
                <a16:creationId xmlns:a16="http://schemas.microsoft.com/office/drawing/2014/main" id="{0597A778-AA4E-4103-AA41-3125D1C2C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1755775"/>
            <a:ext cx="33909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 descr="http://media-cache-ak0.pinimg.com/736x/cf/a8/c4/cfa8c469bac7d1baf1b044e2beb72ed2.jpg">
            <a:extLst>
              <a:ext uri="{FF2B5EF4-FFF2-40B4-BE49-F238E27FC236}">
                <a16:creationId xmlns:a16="http://schemas.microsoft.com/office/drawing/2014/main" id="{B3222D76-AC24-4BC1-8322-E30512344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788" y="3513138"/>
            <a:ext cx="18351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8" descr="Image result for married couples arguing">
            <a:extLst>
              <a:ext uri="{FF2B5EF4-FFF2-40B4-BE49-F238E27FC236}">
                <a16:creationId xmlns:a16="http://schemas.microsoft.com/office/drawing/2014/main" id="{31B84B1C-05B3-44B6-880F-FEE048F65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4019550"/>
            <a:ext cx="331628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0" descr="http://www.ratser.com/upload/e/54/e546d5ad1487a139_thumb.jpg">
            <a:extLst>
              <a:ext uri="{FF2B5EF4-FFF2-40B4-BE49-F238E27FC236}">
                <a16:creationId xmlns:a16="http://schemas.microsoft.com/office/drawing/2014/main" id="{95624804-6E78-4A22-A35E-6977D5F2B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1690688"/>
            <a:ext cx="3533775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12" descr="http://www.farmsouz.ru/upload/medialibrary/582/582482540162b1084bb301b3f4f5a077.jpg">
            <a:extLst>
              <a:ext uri="{FF2B5EF4-FFF2-40B4-BE49-F238E27FC236}">
                <a16:creationId xmlns:a16="http://schemas.microsoft.com/office/drawing/2014/main" id="{74D879FC-CE45-4081-B0F8-05D9DEE9F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4108450"/>
            <a:ext cx="33909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14" descr="http://majalatouki.com/content/uploads/2015/03/Fotolia_37580021_Subscription_XXL-485x324.jpg">
            <a:extLst>
              <a:ext uri="{FF2B5EF4-FFF2-40B4-BE49-F238E27FC236}">
                <a16:creationId xmlns:a16="http://schemas.microsoft.com/office/drawing/2014/main" id="{A3C09A7A-CF94-458C-AD19-33B17A3C5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064000"/>
            <a:ext cx="3324225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F7BDC3D-81E3-41BB-BF87-72319687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88" y="274638"/>
            <a:ext cx="11764962" cy="5349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VICTIM  THINKING – Produces Problems 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D53EC9-8E91-487C-B8A3-4BEE8F15698F}"/>
              </a:ext>
            </a:extLst>
          </p:cNvPr>
          <p:cNvSpPr/>
          <p:nvPr/>
        </p:nvSpPr>
        <p:spPr>
          <a:xfrm>
            <a:off x="123825" y="973138"/>
            <a:ext cx="1194435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115" name="TextBox 2">
            <a:extLst>
              <a:ext uri="{FF2B5EF4-FFF2-40B4-BE49-F238E27FC236}">
                <a16:creationId xmlns:a16="http://schemas.microsoft.com/office/drawing/2014/main" id="{A07B9EE0-2B98-426C-B58B-D1D4E53F4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033463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t>Marriage and Relationships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642D19-2AD4-4470-8136-12B01062B319}"/>
              </a:ext>
            </a:extLst>
          </p:cNvPr>
          <p:cNvSpPr txBox="1"/>
          <p:nvPr/>
        </p:nvSpPr>
        <p:spPr>
          <a:xfrm>
            <a:off x="10237788" y="6421438"/>
            <a:ext cx="15240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Relationships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43"/>
    </mc:Choice>
    <mc:Fallback xmlns="">
      <p:transition spd="slow" advTm="21143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E5E14-B8D5-4C28-9A8A-0A760C849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754688"/>
            <a:ext cx="11553825" cy="65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Rainy days and Mondays always</a:t>
            </a:r>
            <a:r>
              <a:rPr lang="en-US" sz="3200" dirty="0">
                <a:latin typeface="+mn-lt"/>
              </a:rPr>
              <a:t>…</a:t>
            </a:r>
          </a:p>
        </p:txBody>
      </p:sp>
      <p:pic>
        <p:nvPicPr>
          <p:cNvPr id="48131" name="Picture 2" descr="Image result for People in rainy day">
            <a:extLst>
              <a:ext uri="{FF2B5EF4-FFF2-40B4-BE49-F238E27FC236}">
                <a16:creationId xmlns:a16="http://schemas.microsoft.com/office/drawing/2014/main" id="{7684CBA3-65E2-42CA-B5FE-2F41411D9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9"/>
          <a:stretch>
            <a:fillRect/>
          </a:stretch>
        </p:blipFill>
        <p:spPr bwMode="auto">
          <a:xfrm>
            <a:off x="838200" y="2038350"/>
            <a:ext cx="4610100" cy="3716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14" descr="https://i.kinja-img.com/gawker-media/image/upload/s--TBFZOUxP--/c_scale,fl_progressive,q_80,w_800/1404164184535592625.jpg">
            <a:extLst>
              <a:ext uri="{FF2B5EF4-FFF2-40B4-BE49-F238E27FC236}">
                <a16:creationId xmlns:a16="http://schemas.microsoft.com/office/drawing/2014/main" id="{504F4303-29E9-4321-845F-07D5A236A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5" t="3059" r="2870" b="-3059"/>
          <a:stretch>
            <a:fillRect/>
          </a:stretch>
        </p:blipFill>
        <p:spPr bwMode="auto">
          <a:xfrm>
            <a:off x="6496050" y="2038350"/>
            <a:ext cx="4772025" cy="373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5C8DD94-C367-4C8B-BBDD-438FD08F4B14}"/>
              </a:ext>
            </a:extLst>
          </p:cNvPr>
          <p:cNvSpPr txBox="1">
            <a:spLocks/>
          </p:cNvSpPr>
          <p:nvPr/>
        </p:nvSpPr>
        <p:spPr bwMode="auto">
          <a:xfrm>
            <a:off x="217488" y="274638"/>
            <a:ext cx="11764962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82500" lnSpcReduction="2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VICTIM  THINKING – Produces the Blues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FD03E3-944B-4AFB-A323-42FB87D61EAC}"/>
              </a:ext>
            </a:extLst>
          </p:cNvPr>
          <p:cNvSpPr/>
          <p:nvPr/>
        </p:nvSpPr>
        <p:spPr>
          <a:xfrm>
            <a:off x="123825" y="973138"/>
            <a:ext cx="1194435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AD2ED-81A3-4A2B-A12E-7A10FACB3FF0}"/>
              </a:ext>
            </a:extLst>
          </p:cNvPr>
          <p:cNvSpPr txBox="1"/>
          <p:nvPr/>
        </p:nvSpPr>
        <p:spPr>
          <a:xfrm>
            <a:off x="9448800" y="6408738"/>
            <a:ext cx="23907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Controlling Thoughts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9B49C3-D8C3-4824-B6AA-AB58B928D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94" t="8110" r="18064" b="26873"/>
          <a:stretch/>
        </p:blipFill>
        <p:spPr>
          <a:xfrm>
            <a:off x="10618951" y="205113"/>
            <a:ext cx="1499844" cy="1506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2"/>
    </mc:Choice>
    <mc:Fallback xmlns="">
      <p:transition spd="slow" advTm="1423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EB7C8E-747B-4817-BFF6-A1ED711C89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162" b="13445"/>
          <a:stretch/>
        </p:blipFill>
        <p:spPr>
          <a:xfrm>
            <a:off x="-1" y="-30"/>
            <a:ext cx="1219200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4B59B5-435F-4189-88FA-7409F06E0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08" y="653074"/>
            <a:ext cx="4666470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 always feel bad on rainy days</a:t>
            </a:r>
          </a:p>
        </p:txBody>
      </p:sp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5F07A0-6041-4773-BB51-F1E09F5AFF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3" b="99349" l="391" r="89844">
                        <a14:foregroundMark x1="7910" y1="50781" x2="3809" y2="55599"/>
                        <a14:foregroundMark x1="3809" y1="55599" x2="3809" y2="62240"/>
                        <a14:foregroundMark x1="4102" y1="76953" x2="4590" y2="94271"/>
                        <a14:foregroundMark x1="22461" y1="98828" x2="28711" y2="99089"/>
                        <a14:foregroundMark x1="28711" y1="99089" x2="30957" y2="98828"/>
                        <a14:foregroundMark x1="50977" y1="99349" x2="56543" y2="99349"/>
                        <a14:foregroundMark x1="20996" y1="9375" x2="25586" y2="6120"/>
                        <a14:foregroundMark x1="25586" y1="6120" x2="31250" y2="5339"/>
                        <a14:foregroundMark x1="31250" y1="5339" x2="34766" y2="7682"/>
                        <a14:foregroundMark x1="24902" y1="5208" x2="30469" y2="3906"/>
                        <a14:foregroundMark x1="30469" y1="3906" x2="32422" y2="4557"/>
                        <a14:foregroundMark x1="18262" y1="14583" x2="18262" y2="14583"/>
                        <a14:foregroundMark x1="18359" y1="14974" x2="18164" y2="12630"/>
                        <a14:foregroundMark x1="28418" y1="2083" x2="30664" y2="2474"/>
                        <a14:foregroundMark x1="391" y1="93229" x2="781" y2="88281"/>
                      </a14:backgroundRemoval>
                    </a14:imgEffect>
                  </a14:imgLayer>
                </a14:imgProps>
              </a:ext>
            </a:extLst>
          </a:blip>
          <a:srcRect r="26690"/>
          <a:stretch/>
        </p:blipFill>
        <p:spPr>
          <a:xfrm>
            <a:off x="6021086" y="544804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22F88F-E88D-42A8-AAA9-CA8F7797C24C}"/>
              </a:ext>
            </a:extLst>
          </p:cNvPr>
          <p:cNvSpPr txBox="1"/>
          <p:nvPr/>
        </p:nvSpPr>
        <p:spPr>
          <a:xfrm>
            <a:off x="486403" y="3153613"/>
            <a:ext cx="5048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She was a victim to the weather.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Nothing outside of you should control your emotions … that leads to being a victim.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5319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6022"/>
    </mc:Choice>
    <mc:Fallback xmlns="">
      <p:transition spd="slow" advTm="2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B6D84-CFD7-4AA8-ABEC-012983E13FB2}"/>
              </a:ext>
            </a:extLst>
          </p:cNvPr>
          <p:cNvSpPr/>
          <p:nvPr/>
        </p:nvSpPr>
        <p:spPr>
          <a:xfrm>
            <a:off x="104775" y="1357460"/>
            <a:ext cx="11963400" cy="4690915"/>
          </a:xfrm>
          <a:prstGeom prst="rect">
            <a:avLst/>
          </a:prstGeom>
          <a:solidFill>
            <a:srgbClr val="7D8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8B167-FA89-47DB-BDCD-45473C193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88" y="274638"/>
            <a:ext cx="11764962" cy="5349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THE VICTIM THINKING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9ECF83-4A2A-4601-BB88-BF7BDB49CBAA}"/>
              </a:ext>
            </a:extLst>
          </p:cNvPr>
          <p:cNvSpPr/>
          <p:nvPr/>
        </p:nvSpPr>
        <p:spPr>
          <a:xfrm>
            <a:off x="4481513" y="2632264"/>
            <a:ext cx="7358425" cy="15696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Blame someone else for their problem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itchFamily="34" charset="0"/>
              <a:cs typeface="Tahoma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Unwilling to take responsibility for actions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972590-EF9A-4CF3-98A3-D7C90ED1DCBD}"/>
              </a:ext>
            </a:extLst>
          </p:cNvPr>
          <p:cNvSpPr/>
          <p:nvPr/>
        </p:nvSpPr>
        <p:spPr>
          <a:xfrm>
            <a:off x="104775" y="809625"/>
            <a:ext cx="11963400" cy="1349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1206" name="Picture 3">
            <a:extLst>
              <a:ext uri="{FF2B5EF4-FFF2-40B4-BE49-F238E27FC236}">
                <a16:creationId xmlns:a16="http://schemas.microsoft.com/office/drawing/2014/main" id="{1AB180C8-5FE0-4DD2-B3B4-C67A34D88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281238"/>
            <a:ext cx="3424238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4"/>
    </mc:Choice>
    <mc:Fallback xmlns="">
      <p:transition spd="slow" advTm="1246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171978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3:12-13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972418"/>
            <a:ext cx="12192000" cy="64536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6587719"/>
            <a:ext cx="12192000" cy="26974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10543" cy="1668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8732" y="434089"/>
            <a:ext cx="5736772" cy="123469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FROM THE BIBLE</a:t>
            </a:r>
            <a:br>
              <a:rPr lang="en-US" b="1" dirty="0"/>
            </a:br>
            <a:r>
              <a:rPr lang="en-US" b="1" dirty="0">
                <a:solidFill>
                  <a:srgbClr val="C7AE58"/>
                </a:solidFill>
              </a:rPr>
              <a:t>Adam &amp; Eve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2" y="2478671"/>
            <a:ext cx="5244590" cy="35033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5999" y="2451302"/>
            <a:ext cx="5845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woman whom You gave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me, she gave me of the tree, and I ate.”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3763433"/>
            <a:ext cx="584562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</a:t>
            </a:r>
            <a:r>
              <a:rPr lang="en-US" sz="28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God said to the woman, “What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this you have done?”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woman said, “The serpent deceived me, and I ate.”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5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84"/>
    </mc:Choice>
    <mc:Fallback xmlns="">
      <p:transition spd="slow" advTm="3438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mall, young, plane, little&#10;&#10;Description automatically generated">
            <a:extLst>
              <a:ext uri="{FF2B5EF4-FFF2-40B4-BE49-F238E27FC236}">
                <a16:creationId xmlns:a16="http://schemas.microsoft.com/office/drawing/2014/main" id="{92DE9C79-8469-4B38-87B1-1D3FB76C9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9" b="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CE075B-13BC-4D0F-895F-CDAED7BE43DC}"/>
              </a:ext>
            </a:extLst>
          </p:cNvPr>
          <p:cNvSpPr/>
          <p:nvPr/>
        </p:nvSpPr>
        <p:spPr>
          <a:xfrm>
            <a:off x="0" y="6503436"/>
            <a:ext cx="994410" cy="186613"/>
          </a:xfrm>
          <a:prstGeom prst="rect">
            <a:avLst/>
          </a:prstGeom>
          <a:solidFill>
            <a:srgbClr val="303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small, young, plane, little&#10;&#10;Description automatically generated">
            <a:extLst>
              <a:ext uri="{FF2B5EF4-FFF2-40B4-BE49-F238E27FC236}">
                <a16:creationId xmlns:a16="http://schemas.microsoft.com/office/drawing/2014/main" id="{70FDF8B6-15AC-49B7-ABAE-6257DFB9C8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" t="58629" r="88375" b="5135"/>
          <a:stretch/>
        </p:blipFill>
        <p:spPr>
          <a:xfrm>
            <a:off x="18662" y="3889691"/>
            <a:ext cx="1565910" cy="29489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EBB9B7-27EC-40BE-8E7A-3C3412EFA96C}"/>
              </a:ext>
            </a:extLst>
          </p:cNvPr>
          <p:cNvSpPr/>
          <p:nvPr/>
        </p:nvSpPr>
        <p:spPr>
          <a:xfrm>
            <a:off x="7231224" y="3666930"/>
            <a:ext cx="4942114" cy="10636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D2814B-DF83-43A8-A73A-0B2A416AC422}"/>
              </a:ext>
            </a:extLst>
          </p:cNvPr>
          <p:cNvSpPr txBox="1"/>
          <p:nvPr/>
        </p:nvSpPr>
        <p:spPr>
          <a:xfrm>
            <a:off x="7506477" y="3814054"/>
            <a:ext cx="4391607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Whatever We Do</a:t>
            </a:r>
          </a:p>
        </p:txBody>
      </p:sp>
    </p:spTree>
    <p:extLst>
      <p:ext uri="{BB962C8B-B14F-4D97-AF65-F5344CB8AC3E}">
        <p14:creationId xmlns:p14="http://schemas.microsoft.com/office/powerpoint/2010/main" val="32681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9"/>
    </mc:Choice>
    <mc:Fallback xmlns="">
      <p:transition spd="slow" advTm="363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0673FC-603A-43AA-A860-1D833C5B5BFF}"/>
              </a:ext>
            </a:extLst>
          </p:cNvPr>
          <p:cNvSpPr/>
          <p:nvPr/>
        </p:nvSpPr>
        <p:spPr>
          <a:xfrm>
            <a:off x="216816" y="461913"/>
            <a:ext cx="11975184" cy="5986021"/>
          </a:xfrm>
          <a:prstGeom prst="rect">
            <a:avLst/>
          </a:prstGeom>
          <a:solidFill>
            <a:srgbClr val="7D8B9B"/>
          </a:solidFill>
          <a:ln>
            <a:solidFill>
              <a:srgbClr val="7D8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1362E-B60E-4771-9EA8-9846854AC3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7" t="3247" r="2040" b="5735"/>
          <a:stretch/>
        </p:blipFill>
        <p:spPr>
          <a:xfrm>
            <a:off x="930112" y="1039665"/>
            <a:ext cx="5099900" cy="4830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C57A39-6369-4D06-977B-371860A5EF6D}"/>
              </a:ext>
            </a:extLst>
          </p:cNvPr>
          <p:cNvSpPr txBox="1"/>
          <p:nvPr/>
        </p:nvSpPr>
        <p:spPr>
          <a:xfrm>
            <a:off x="7475456" y="2318992"/>
            <a:ext cx="3855562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Someone Else Is To Blame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488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30"/>
    </mc:Choice>
    <mc:Fallback xmlns="">
      <p:transition spd="slow" advTm="1943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9C3DA1-DDD9-4FD2-83BC-BC0701F7D07D}"/>
              </a:ext>
            </a:extLst>
          </p:cNvPr>
          <p:cNvSpPr/>
          <p:nvPr/>
        </p:nvSpPr>
        <p:spPr>
          <a:xfrm>
            <a:off x="114300" y="1357460"/>
            <a:ext cx="11963400" cy="4690915"/>
          </a:xfrm>
          <a:prstGeom prst="rect">
            <a:avLst/>
          </a:prstGeom>
          <a:solidFill>
            <a:srgbClr val="7D8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8B167-FA89-47DB-BDCD-45473C193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88" y="274638"/>
            <a:ext cx="11764962" cy="5349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THE VICTIM THINKING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485E0-8F7C-4D61-BFA2-D97E960E1BB2}"/>
              </a:ext>
            </a:extLst>
          </p:cNvPr>
          <p:cNvSpPr/>
          <p:nvPr/>
        </p:nvSpPr>
        <p:spPr>
          <a:xfrm>
            <a:off x="4345757" y="2687664"/>
            <a:ext cx="7538603" cy="1766637"/>
          </a:xfrm>
          <a:prstGeom prst="rect">
            <a:avLst/>
          </a:prstGeom>
          <a:solidFill>
            <a:srgbClr val="FEFCFD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0000"/>
              </a:buClr>
              <a:buSzPct val="75000"/>
              <a:buFont typeface="Monotype Sorts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Feel it is right to be emotionally upset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75000"/>
              <a:buFont typeface="Monotype Sorts" charset="0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itchFamily="34" charset="0"/>
              <a:cs typeface="Tahoma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75000"/>
              <a:buFont typeface="Monotype Sorts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Gain pleasure feeling sorry for themselves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972590-EF9A-4CF3-98A3-D7C90ED1DCBD}"/>
              </a:ext>
            </a:extLst>
          </p:cNvPr>
          <p:cNvSpPr/>
          <p:nvPr/>
        </p:nvSpPr>
        <p:spPr>
          <a:xfrm>
            <a:off x="104775" y="809625"/>
            <a:ext cx="11963400" cy="1349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88663-9AAA-4EC4-9E39-FDCB7256D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712" y="2279864"/>
            <a:ext cx="3619961" cy="258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8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29"/>
    </mc:Choice>
    <mc:Fallback xmlns="">
      <p:transition spd="slow" advTm="18729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0DB2EB-C133-44E6-9BA1-403AFA2AFF11}"/>
              </a:ext>
            </a:extLst>
          </p:cNvPr>
          <p:cNvSpPr/>
          <p:nvPr/>
        </p:nvSpPr>
        <p:spPr>
          <a:xfrm>
            <a:off x="217488" y="1093509"/>
            <a:ext cx="11764962" cy="5627802"/>
          </a:xfrm>
          <a:prstGeom prst="rect">
            <a:avLst/>
          </a:prstGeom>
          <a:solidFill>
            <a:srgbClr val="7D8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FECB67-3A05-410D-A20C-4C2C95F4B4C8}"/>
              </a:ext>
            </a:extLst>
          </p:cNvPr>
          <p:cNvSpPr/>
          <p:nvPr/>
        </p:nvSpPr>
        <p:spPr>
          <a:xfrm>
            <a:off x="209550" y="2049463"/>
            <a:ext cx="11696504" cy="4103303"/>
          </a:xfrm>
          <a:prstGeom prst="rect">
            <a:avLst/>
          </a:prstGeom>
          <a:solidFill>
            <a:srgbClr val="FEF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226" name="Picture 3">
            <a:extLst>
              <a:ext uri="{FF2B5EF4-FFF2-40B4-BE49-F238E27FC236}">
                <a16:creationId xmlns:a16="http://schemas.microsoft.com/office/drawing/2014/main" id="{C820BA7E-EF75-4732-A311-CF5B69142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"/>
          <a:stretch>
            <a:fillRect/>
          </a:stretch>
        </p:blipFill>
        <p:spPr bwMode="auto">
          <a:xfrm>
            <a:off x="217488" y="2134394"/>
            <a:ext cx="6061075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96BE46-A4F0-4DDD-A552-1B420D89F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88" y="274638"/>
            <a:ext cx="11764962" cy="5349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THE VICTIM THINKING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1AE485-74D8-4B38-8B96-FA1FC71F1FF2}"/>
              </a:ext>
            </a:extLst>
          </p:cNvPr>
          <p:cNvSpPr/>
          <p:nvPr/>
        </p:nvSpPr>
        <p:spPr>
          <a:xfrm>
            <a:off x="6270625" y="2049463"/>
            <a:ext cx="5703887" cy="4103303"/>
          </a:xfrm>
          <a:prstGeom prst="rect">
            <a:avLst/>
          </a:prstGeom>
          <a:solidFill>
            <a:srgbClr val="FEFCFD"/>
          </a:solidFill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Monotype Sorts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“I can’t”       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Monotype Sorts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“I had no choice” 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Monotype Sorts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“Why me?”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Monotype Sorts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“This always happens to me!”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Monotype Sorts" charset="0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9E339F-04AF-4DEF-B494-712258AAFD02}"/>
              </a:ext>
            </a:extLst>
          </p:cNvPr>
          <p:cNvSpPr/>
          <p:nvPr/>
        </p:nvSpPr>
        <p:spPr>
          <a:xfrm>
            <a:off x="104775" y="809625"/>
            <a:ext cx="11963400" cy="1349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494563-6F79-410F-BE35-E02FF2BBF44B}"/>
              </a:ext>
            </a:extLst>
          </p:cNvPr>
          <p:cNvSpPr txBox="1"/>
          <p:nvPr/>
        </p:nvSpPr>
        <p:spPr>
          <a:xfrm>
            <a:off x="604838" y="1357313"/>
            <a:ext cx="3409950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the negatives: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38"/>
    </mc:Choice>
    <mc:Fallback xmlns="">
      <p:transition spd="slow" advTm="34138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E2391F-7691-477D-B451-462F60525079}"/>
              </a:ext>
            </a:extLst>
          </p:cNvPr>
          <p:cNvSpPr/>
          <p:nvPr/>
        </p:nvSpPr>
        <p:spPr>
          <a:xfrm>
            <a:off x="217488" y="1093509"/>
            <a:ext cx="11764962" cy="5627802"/>
          </a:xfrm>
          <a:prstGeom prst="rect">
            <a:avLst/>
          </a:prstGeom>
          <a:solidFill>
            <a:srgbClr val="7D8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B196EB-1177-4038-B356-BED1CAF7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88" y="274638"/>
            <a:ext cx="11764962" cy="5349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THE VICTIM THINKING-  </a:t>
            </a:r>
            <a:r>
              <a:rPr lang="en-US" sz="3100" b="1" dirty="0"/>
              <a:t>May Generally Be Feeling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568881-2245-4945-ABF8-21601418912D}"/>
              </a:ext>
            </a:extLst>
          </p:cNvPr>
          <p:cNvSpPr/>
          <p:nvPr/>
        </p:nvSpPr>
        <p:spPr>
          <a:xfrm>
            <a:off x="4043019" y="1333435"/>
            <a:ext cx="2536825" cy="1076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Negative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Self-absorbed</a:t>
            </a:r>
            <a:endParaRPr lang="en-US" sz="3200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C7FA86-AD6B-40F1-AF4F-B632CF35F800}"/>
              </a:ext>
            </a:extLst>
          </p:cNvPr>
          <p:cNvSpPr/>
          <p:nvPr/>
        </p:nvSpPr>
        <p:spPr>
          <a:xfrm>
            <a:off x="9159876" y="4701505"/>
            <a:ext cx="2536825" cy="1766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000000"/>
              </a:buClr>
              <a:buSzPct val="75000"/>
              <a:buFont typeface="Monotype Sorts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Entitled</a:t>
            </a:r>
          </a:p>
          <a:p>
            <a:pPr algn="ctr" eaLnBrk="1" hangingPunct="1">
              <a:spcBef>
                <a:spcPct val="20000"/>
              </a:spcBef>
              <a:buClr>
                <a:srgbClr val="000000"/>
              </a:buClr>
              <a:buSzPct val="75000"/>
              <a:buFont typeface="Monotype Sorts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Defensive</a:t>
            </a:r>
          </a:p>
          <a:p>
            <a:pPr algn="ctr" eaLnBrk="1" hangingPunct="1">
              <a:spcBef>
                <a:spcPct val="20000"/>
              </a:spcBef>
              <a:buClr>
                <a:srgbClr val="000000"/>
              </a:buClr>
              <a:buSzPct val="75000"/>
              <a:buFont typeface="Monotype Sorts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Stubborn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696A32-95CA-4CA5-BD96-193B2852FF91}"/>
              </a:ext>
            </a:extLst>
          </p:cNvPr>
          <p:cNvSpPr/>
          <p:nvPr/>
        </p:nvSpPr>
        <p:spPr>
          <a:xfrm>
            <a:off x="104775" y="809625"/>
            <a:ext cx="11963400" cy="1349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3254" name="Picture 2" descr="Image result for victim mentality">
            <a:extLst>
              <a:ext uri="{FF2B5EF4-FFF2-40B4-BE49-F238E27FC236}">
                <a16:creationId xmlns:a16="http://schemas.microsoft.com/office/drawing/2014/main" id="{F6C4497A-EFB6-4D13-91DC-AA5F2B7F5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3" r="12692"/>
          <a:stretch>
            <a:fillRect/>
          </a:stretch>
        </p:blipFill>
        <p:spPr bwMode="auto">
          <a:xfrm>
            <a:off x="495299" y="2207722"/>
            <a:ext cx="3214688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99CA8C-994C-4421-9646-32942CD9F544}"/>
              </a:ext>
            </a:extLst>
          </p:cNvPr>
          <p:cNvSpPr/>
          <p:nvPr/>
        </p:nvSpPr>
        <p:spPr>
          <a:xfrm>
            <a:off x="6304423" y="3216895"/>
            <a:ext cx="2536825" cy="11757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000000"/>
              </a:buClr>
              <a:buSzPct val="75000"/>
              <a:buFont typeface="Monotype Sorts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Helpless</a:t>
            </a:r>
          </a:p>
          <a:p>
            <a:pPr algn="ctr" eaLnBrk="1" hangingPunct="1">
              <a:spcBef>
                <a:spcPct val="20000"/>
              </a:spcBef>
              <a:buClr>
                <a:srgbClr val="000000"/>
              </a:buClr>
              <a:buSzPct val="75000"/>
              <a:buFont typeface="Monotype Sorts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Powerless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75"/>
    </mc:Choice>
    <mc:Fallback xmlns="">
      <p:transition spd="slow" advTm="3497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6294E6-E387-4936-969F-3259D6878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82" b="15473"/>
          <a:stretch/>
        </p:blipFill>
        <p:spPr>
          <a:xfrm>
            <a:off x="-1" y="-30"/>
            <a:ext cx="12192000" cy="685595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E1A22C-8E0D-4EE1-BEFE-DD04A1D04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40" r="7815"/>
          <a:stretch/>
        </p:blipFill>
        <p:spPr>
          <a:xfrm>
            <a:off x="6021086" y="544804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22AD6D8-6557-4D4D-9403-9C81363E3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11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8009"/>
    </mc:Choice>
    <mc:Fallback xmlns="">
      <p:transition spd="slow" advTm="28009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5FBA1F-4F0D-4B50-A906-14E3C64B7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320" y="643466"/>
            <a:ext cx="716535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69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28" y="922263"/>
            <a:ext cx="7638369" cy="5083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686" y="244444"/>
            <a:ext cx="1131025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The Works of the Flesh </a:t>
            </a:r>
            <a:r>
              <a:rPr lang="en-US" sz="20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(Galatians 5:19-21)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686" y="881743"/>
            <a:ext cx="3276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Sexual Sins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Religious Sins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Attitude Sins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Social Sins</a:t>
            </a:r>
          </a:p>
          <a:p>
            <a:endParaRPr lang="en-US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640AF-FDA7-433A-AEEB-B89E4A0300A2}"/>
              </a:ext>
            </a:extLst>
          </p:cNvPr>
          <p:cNvSpPr/>
          <p:nvPr/>
        </p:nvSpPr>
        <p:spPr>
          <a:xfrm>
            <a:off x="315686" y="3429000"/>
            <a:ext cx="2290354" cy="834390"/>
          </a:xfrm>
          <a:prstGeom prst="rect">
            <a:avLst/>
          </a:prstGeom>
          <a:noFill/>
          <a:ln w="57150">
            <a:solidFill>
              <a:srgbClr val="535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4163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264" y="2803625"/>
            <a:ext cx="4942190" cy="3288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686" y="244444"/>
            <a:ext cx="1131025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Attitude Sins </a:t>
            </a:r>
            <a:r>
              <a:rPr lang="en-US" sz="20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(Galatians 5:20-21) New Life Version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686" y="685800"/>
            <a:ext cx="115681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…hating, fighting, being jealous, being angry, arguing,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dividing into little groups and thinking the other groups are wrong,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 teaching, 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wanting something someone else has…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1011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3F90C-8ED9-45FB-B717-A2A647392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48E447-FC87-4442-B52C-CFFC1F6B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Wake of Damage</a:t>
            </a:r>
          </a:p>
        </p:txBody>
      </p:sp>
    </p:spTree>
    <p:extLst>
      <p:ext uri="{BB962C8B-B14F-4D97-AF65-F5344CB8AC3E}">
        <p14:creationId xmlns:p14="http://schemas.microsoft.com/office/powerpoint/2010/main" val="3156207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B789A44-35BB-499D-9BEC-90FB78144918}"/>
              </a:ext>
            </a:extLst>
          </p:cNvPr>
          <p:cNvSpPr/>
          <p:nvPr/>
        </p:nvSpPr>
        <p:spPr>
          <a:xfrm>
            <a:off x="104775" y="973138"/>
            <a:ext cx="1196340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FA75AA8C-5E2A-4E3E-B763-16087065C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1920875"/>
            <a:ext cx="6530975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411B65-1A7E-4C49-B4B8-F06C091D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430213"/>
            <a:ext cx="10950215" cy="12350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FROM THE BIBLE</a:t>
            </a:r>
            <a:br>
              <a:rPr lang="en-US" b="1" dirty="0"/>
            </a:br>
            <a:r>
              <a:rPr lang="en-US" b="1" dirty="0">
                <a:solidFill>
                  <a:srgbClr val="C7AE58"/>
                </a:solidFill>
              </a:rPr>
              <a:t>An Example of Victim Thinking &amp; Its Results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6E04D1-80ED-413D-8B7C-18C91FDA6B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18" b="54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D2814B-DF83-43A8-A73A-0B2A416AC422}"/>
              </a:ext>
            </a:extLst>
          </p:cNvPr>
          <p:cNvSpPr txBox="1"/>
          <p:nvPr/>
        </p:nvSpPr>
        <p:spPr>
          <a:xfrm>
            <a:off x="7613777" y="3135386"/>
            <a:ext cx="4391607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Lord Wants Us To Be Holy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F78BF7-921C-4507-830B-135F89E07969}"/>
              </a:ext>
            </a:extLst>
          </p:cNvPr>
          <p:cNvSpPr txBox="1"/>
          <p:nvPr/>
        </p:nvSpPr>
        <p:spPr>
          <a:xfrm>
            <a:off x="7613777" y="4697497"/>
            <a:ext cx="439160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= Different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39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0"/>
    </mc:Choice>
    <mc:Fallback xmlns="">
      <p:transition spd="slow" advTm="21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F1DAA10-7BFF-4449-ACB1-2EBEDD37B184}"/>
              </a:ext>
            </a:extLst>
          </p:cNvPr>
          <p:cNvSpPr txBox="1"/>
          <p:nvPr/>
        </p:nvSpPr>
        <p:spPr>
          <a:xfrm>
            <a:off x="-1" y="159929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 Samuel 18:7,9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8222D6-8D1B-4638-B278-42B24CA6FE0C}"/>
              </a:ext>
            </a:extLst>
          </p:cNvPr>
          <p:cNvSpPr/>
          <p:nvPr/>
        </p:nvSpPr>
        <p:spPr>
          <a:xfrm>
            <a:off x="0" y="973138"/>
            <a:ext cx="1219200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6324" name="Picture 2">
            <a:extLst>
              <a:ext uri="{FF2B5EF4-FFF2-40B4-BE49-F238E27FC236}">
                <a16:creationId xmlns:a16="http://schemas.microsoft.com/office/drawing/2014/main" id="{AA7B45CB-C887-4ABC-B9B4-1D1BD18E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04788"/>
            <a:ext cx="2297024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C66484-E1E9-4E59-A4A4-EA7575CA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33388"/>
            <a:ext cx="11784330" cy="12350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/>
              <a:t>FROM THE BIBLE</a:t>
            </a:r>
            <a:br>
              <a:rPr lang="en-US" b="1" dirty="0"/>
            </a:br>
            <a:r>
              <a:rPr lang="en-US" b="1" dirty="0">
                <a:solidFill>
                  <a:srgbClr val="C7AE58"/>
                </a:solidFill>
              </a:rPr>
              <a:t>King Saul</a:t>
            </a:r>
          </a:p>
        </p:txBody>
      </p:sp>
      <p:pic>
        <p:nvPicPr>
          <p:cNvPr id="56326" name="Picture 6">
            <a:extLst>
              <a:ext uri="{FF2B5EF4-FFF2-40B4-BE49-F238E27FC236}">
                <a16:creationId xmlns:a16="http://schemas.microsoft.com/office/drawing/2014/main" id="{5754E409-55C5-4678-AA10-8D665A260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808162"/>
            <a:ext cx="4206808" cy="237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4" descr="Image result for David and Goliath The Bible Series">
            <a:extLst>
              <a:ext uri="{FF2B5EF4-FFF2-40B4-BE49-F238E27FC236}">
                <a16:creationId xmlns:a16="http://schemas.microsoft.com/office/drawing/2014/main" id="{4B946BF6-06E5-4D98-9E0A-1459CAAF4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" b="4733"/>
          <a:stretch>
            <a:fillRect/>
          </a:stretch>
        </p:blipFill>
        <p:spPr bwMode="auto">
          <a:xfrm>
            <a:off x="333375" y="4388026"/>
            <a:ext cx="4206808" cy="213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2" descr="https://s-media-cache-ak0.pinimg.com/736x/ea/7b/85/ea7b85a49c366aca7e2efd567d4aaf64.jpg">
            <a:extLst>
              <a:ext uri="{FF2B5EF4-FFF2-40B4-BE49-F238E27FC236}">
                <a16:creationId xmlns:a16="http://schemas.microsoft.com/office/drawing/2014/main" id="{7932CFAA-B94C-48AC-9589-19962AF9D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890" y="2667127"/>
            <a:ext cx="6118945" cy="344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person, young, person&#10;&#10;Description automatically generated">
            <a:extLst>
              <a:ext uri="{FF2B5EF4-FFF2-40B4-BE49-F238E27FC236}">
                <a16:creationId xmlns:a16="http://schemas.microsoft.com/office/drawing/2014/main" id="{4866A161-E081-4142-8B33-92878ECCA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/>
          <a:stretch/>
        </p:blipFill>
        <p:spPr>
          <a:xfrm>
            <a:off x="5826178" y="3084906"/>
            <a:ext cx="6244757" cy="36234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2C62AC-77FD-4FEF-B074-C7CDE0DA1767}"/>
              </a:ext>
            </a:extLst>
          </p:cNvPr>
          <p:cNvSpPr/>
          <p:nvPr/>
        </p:nvSpPr>
        <p:spPr>
          <a:xfrm>
            <a:off x="0" y="973138"/>
            <a:ext cx="1219200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55E7AD9-3DA0-449A-835E-2FFFF38B4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04788"/>
            <a:ext cx="2297024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1D486D1-C436-4856-BB6F-BD7E476A2857}"/>
              </a:ext>
            </a:extLst>
          </p:cNvPr>
          <p:cNvSpPr txBox="1">
            <a:spLocks/>
          </p:cNvSpPr>
          <p:nvPr/>
        </p:nvSpPr>
        <p:spPr>
          <a:xfrm>
            <a:off x="1" y="433388"/>
            <a:ext cx="11784330" cy="1235075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1"/>
              <a:t>FROM THE BIBLE</a:t>
            </a:r>
            <a:br>
              <a:rPr lang="en-US" b="1"/>
            </a:br>
            <a:r>
              <a:rPr lang="en-US" b="1">
                <a:solidFill>
                  <a:srgbClr val="C7AE58"/>
                </a:solidFill>
              </a:rPr>
              <a:t>King Saul</a:t>
            </a:r>
            <a:endParaRPr lang="en-US" b="1" dirty="0">
              <a:solidFill>
                <a:srgbClr val="C7AE58"/>
              </a:solidFill>
            </a:endParaRPr>
          </a:p>
        </p:txBody>
      </p:sp>
      <p:pic>
        <p:nvPicPr>
          <p:cNvPr id="3" name="Picture 2" descr="A person in a desert&#10;&#10;Description automatically generated">
            <a:extLst>
              <a:ext uri="{FF2B5EF4-FFF2-40B4-BE49-F238E27FC236}">
                <a16:creationId xmlns:a16="http://schemas.microsoft.com/office/drawing/2014/main" id="{55EDE9B9-7B28-49DA-BFB4-1C03B601A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r="11132"/>
          <a:stretch/>
        </p:blipFill>
        <p:spPr>
          <a:xfrm>
            <a:off x="121065" y="1897063"/>
            <a:ext cx="5551799" cy="367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2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person, holding, person&#10;&#10;Description automatically generated">
            <a:extLst>
              <a:ext uri="{FF2B5EF4-FFF2-40B4-BE49-F238E27FC236}">
                <a16:creationId xmlns:a16="http://schemas.microsoft.com/office/drawing/2014/main" id="{E3198BB7-642D-465D-A94E-80BB4621A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4" y="1777193"/>
            <a:ext cx="5902642" cy="3303613"/>
          </a:xfrm>
          <a:prstGeom prst="rect">
            <a:avLst/>
          </a:prstGeom>
        </p:spPr>
      </p:pic>
      <p:pic>
        <p:nvPicPr>
          <p:cNvPr id="6" name="Picture 5" descr="A picture containing outdoor, person, mountain, person&#10;&#10;Description automatically generated">
            <a:extLst>
              <a:ext uri="{FF2B5EF4-FFF2-40B4-BE49-F238E27FC236}">
                <a16:creationId xmlns:a16="http://schemas.microsoft.com/office/drawing/2014/main" id="{EFE6F4D7-5545-4A27-8694-DBFA40E9D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3120999"/>
            <a:ext cx="5902642" cy="33036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B7D964-7CCA-4122-B30A-6F245F8C28D8}"/>
              </a:ext>
            </a:extLst>
          </p:cNvPr>
          <p:cNvSpPr/>
          <p:nvPr/>
        </p:nvSpPr>
        <p:spPr>
          <a:xfrm>
            <a:off x="0" y="973138"/>
            <a:ext cx="1219200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78D87BE-285A-495F-B9DD-DE0831BF3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04788"/>
            <a:ext cx="2297024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2832F8C-3087-4052-97BB-ADFBBC44F381}"/>
              </a:ext>
            </a:extLst>
          </p:cNvPr>
          <p:cNvSpPr txBox="1">
            <a:spLocks/>
          </p:cNvSpPr>
          <p:nvPr/>
        </p:nvSpPr>
        <p:spPr>
          <a:xfrm>
            <a:off x="1" y="433388"/>
            <a:ext cx="11784330" cy="1235075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1"/>
              <a:t>FROM THE BIBLE</a:t>
            </a:r>
            <a:br>
              <a:rPr lang="en-US" b="1"/>
            </a:br>
            <a:r>
              <a:rPr lang="en-US" b="1">
                <a:solidFill>
                  <a:srgbClr val="C7AE58"/>
                </a:solidFill>
              </a:rPr>
              <a:t>King Saul</a:t>
            </a:r>
            <a:endParaRPr lang="en-US" b="1" dirty="0">
              <a:solidFill>
                <a:srgbClr val="C7AE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7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AADF434-5C8A-4588-BF26-71020FBFAE97}"/>
              </a:ext>
            </a:extLst>
          </p:cNvPr>
          <p:cNvSpPr txBox="1"/>
          <p:nvPr/>
        </p:nvSpPr>
        <p:spPr>
          <a:xfrm>
            <a:off x="114300" y="1719263"/>
            <a:ext cx="60007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 Samuel 9-31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8E5D33-D52E-47BA-8E70-FCF654086196}"/>
              </a:ext>
            </a:extLst>
          </p:cNvPr>
          <p:cNvSpPr/>
          <p:nvPr/>
        </p:nvSpPr>
        <p:spPr>
          <a:xfrm>
            <a:off x="0" y="973138"/>
            <a:ext cx="1219200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7348" name="Picture 2">
            <a:extLst>
              <a:ext uri="{FF2B5EF4-FFF2-40B4-BE49-F238E27FC236}">
                <a16:creationId xmlns:a16="http://schemas.microsoft.com/office/drawing/2014/main" id="{8200790F-E18C-480B-A998-6F00644EA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04788"/>
            <a:ext cx="23764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AADC45-EFAE-4C63-AF03-BFE2974E295C}"/>
              </a:ext>
            </a:extLst>
          </p:cNvPr>
          <p:cNvSpPr txBox="1"/>
          <p:nvPr/>
        </p:nvSpPr>
        <p:spPr>
          <a:xfrm>
            <a:off x="522288" y="2478088"/>
            <a:ext cx="4840287" cy="196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 has killed his thousands,</a:t>
            </a:r>
            <a:b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David his ten thousands!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9F8ED-1AC0-4626-B774-812CC0F2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263" y="433388"/>
            <a:ext cx="8116887" cy="12350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FROM THE BIBLE</a:t>
            </a:r>
            <a:br>
              <a:rPr lang="en-US" b="1" dirty="0"/>
            </a:br>
            <a:r>
              <a:rPr lang="en-US" b="1" dirty="0">
                <a:solidFill>
                  <a:srgbClr val="C7AE58"/>
                </a:solidFill>
              </a:rPr>
              <a:t>King Saul</a:t>
            </a:r>
          </a:p>
        </p:txBody>
      </p:sp>
      <p:pic>
        <p:nvPicPr>
          <p:cNvPr id="57351" name="Picture 2" descr="Image result for David The Bible Series">
            <a:extLst>
              <a:ext uri="{FF2B5EF4-FFF2-40B4-BE49-F238E27FC236}">
                <a16:creationId xmlns:a16="http://schemas.microsoft.com/office/drawing/2014/main" id="{4E66A0AC-0F82-42D8-B0E0-A966A0867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739" y="3529127"/>
            <a:ext cx="3158900" cy="315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9">
            <a:extLst>
              <a:ext uri="{FF2B5EF4-FFF2-40B4-BE49-F238E27FC236}">
                <a16:creationId xmlns:a16="http://schemas.microsoft.com/office/drawing/2014/main" id="{32E7879E-0083-4CF6-AAD7-A54E7778DB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r="24305"/>
          <a:stretch/>
        </p:blipFill>
        <p:spPr bwMode="auto">
          <a:xfrm>
            <a:off x="5090474" y="1708149"/>
            <a:ext cx="3440784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635A5D-565D-428D-A580-5C24E86CAB46}"/>
              </a:ext>
            </a:extLst>
          </p:cNvPr>
          <p:cNvSpPr txBox="1"/>
          <p:nvPr/>
        </p:nvSpPr>
        <p:spPr>
          <a:xfrm>
            <a:off x="333375" y="5035996"/>
            <a:ext cx="8336897" cy="671851"/>
          </a:xfrm>
          <a:prstGeom prst="rect">
            <a:avLst/>
          </a:prstGeom>
          <a:solidFill>
            <a:srgbClr val="372009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 from that time on Saul kept a jealous eye on David.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E23708E-F88E-49F4-8ADB-AE0098501C8A}"/>
              </a:ext>
            </a:extLst>
          </p:cNvPr>
          <p:cNvSpPr/>
          <p:nvPr/>
        </p:nvSpPr>
        <p:spPr>
          <a:xfrm>
            <a:off x="0" y="973138"/>
            <a:ext cx="1219200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33609B04-3FAA-46A6-BB8C-F2102FF91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04788"/>
            <a:ext cx="23764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D12F77-C73A-4830-9504-1C154998E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263" y="433388"/>
            <a:ext cx="8116887" cy="12350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FROM THE BIBLE</a:t>
            </a:r>
            <a:br>
              <a:rPr lang="en-US" b="1" dirty="0"/>
            </a:br>
            <a:r>
              <a:rPr lang="en-US" b="1" dirty="0">
                <a:solidFill>
                  <a:srgbClr val="C7AE58"/>
                </a:solidFill>
              </a:rPr>
              <a:t>King Saul</a:t>
            </a:r>
          </a:p>
        </p:txBody>
      </p:sp>
      <p:pic>
        <p:nvPicPr>
          <p:cNvPr id="58373" name="Picture 2">
            <a:extLst>
              <a:ext uri="{FF2B5EF4-FFF2-40B4-BE49-F238E27FC236}">
                <a16:creationId xmlns:a16="http://schemas.microsoft.com/office/drawing/2014/main" id="{9C2C2AC9-5C8A-444E-A7AE-034C14FC5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" y="1624331"/>
            <a:ext cx="6072261" cy="346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3">
            <a:extLst>
              <a:ext uri="{FF2B5EF4-FFF2-40B4-BE49-F238E27FC236}">
                <a16:creationId xmlns:a16="http://schemas.microsoft.com/office/drawing/2014/main" id="{379C0B2F-88CF-4455-BA81-1B70F422A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616" y="3429000"/>
            <a:ext cx="5841304" cy="333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FDB5513-3C49-4706-92F2-9D50918C10C1}"/>
              </a:ext>
            </a:extLst>
          </p:cNvPr>
          <p:cNvSpPr txBox="1"/>
          <p:nvPr/>
        </p:nvSpPr>
        <p:spPr>
          <a:xfrm>
            <a:off x="4978400" y="1617663"/>
            <a:ext cx="60007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 Samuel 26:21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707B46-93B7-49FA-A0F0-743A3BA3A130}"/>
              </a:ext>
            </a:extLst>
          </p:cNvPr>
          <p:cNvSpPr/>
          <p:nvPr/>
        </p:nvSpPr>
        <p:spPr>
          <a:xfrm>
            <a:off x="0" y="973138"/>
            <a:ext cx="1219200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9396" name="Picture 2">
            <a:extLst>
              <a:ext uri="{FF2B5EF4-FFF2-40B4-BE49-F238E27FC236}">
                <a16:creationId xmlns:a16="http://schemas.microsoft.com/office/drawing/2014/main" id="{D42443EE-0532-4D32-99C6-305C4B161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04788"/>
            <a:ext cx="23764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950070-19BD-4685-B577-9DD4338F8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263" y="433388"/>
            <a:ext cx="8116887" cy="12350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FROM THE BIBLE</a:t>
            </a:r>
            <a:br>
              <a:rPr lang="en-US" b="1" dirty="0"/>
            </a:br>
            <a:r>
              <a:rPr lang="en-US" b="1" dirty="0">
                <a:solidFill>
                  <a:srgbClr val="C7AE58"/>
                </a:solidFill>
              </a:rPr>
              <a:t>King Saul</a:t>
            </a:r>
          </a:p>
        </p:txBody>
      </p:sp>
      <p:pic>
        <p:nvPicPr>
          <p:cNvPr id="59399" name="Picture 6" descr="Image result for Saul The Bible Series">
            <a:extLst>
              <a:ext uri="{FF2B5EF4-FFF2-40B4-BE49-F238E27FC236}">
                <a16:creationId xmlns:a16="http://schemas.microsoft.com/office/drawing/2014/main" id="{D0038B75-319C-428E-8C9A-A8730BBF4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795463"/>
            <a:ext cx="29114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6EC199-6A40-489A-89E7-8A185879BCA7}"/>
              </a:ext>
            </a:extLst>
          </p:cNvPr>
          <p:cNvSpPr txBox="1">
            <a:spLocks/>
          </p:cNvSpPr>
          <p:nvPr/>
        </p:nvSpPr>
        <p:spPr>
          <a:xfrm>
            <a:off x="5060604" y="2844799"/>
            <a:ext cx="5836342" cy="293634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5000" dirty="0">
                <a:solidFill>
                  <a:schemeClr val="bg1"/>
                </a:solidFill>
              </a:rPr>
              <a:t>I have sinned...</a:t>
            </a:r>
            <a:br>
              <a:rPr lang="en-US" sz="5000" dirty="0">
                <a:solidFill>
                  <a:schemeClr val="bg1"/>
                </a:solidFill>
              </a:rPr>
            </a:br>
            <a:r>
              <a:rPr lang="en-US" sz="5000" dirty="0">
                <a:solidFill>
                  <a:schemeClr val="bg1"/>
                </a:solidFill>
              </a:rPr>
              <a:t>I have played the fool and erred exceedingly.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person, holding, sitting&#10;&#10;Description automatically generated">
            <a:extLst>
              <a:ext uri="{FF2B5EF4-FFF2-40B4-BE49-F238E27FC236}">
                <a16:creationId xmlns:a16="http://schemas.microsoft.com/office/drawing/2014/main" id="{E27020EE-27E0-4143-A850-F4ECD094A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40" y="1814699"/>
            <a:ext cx="8542972" cy="4781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15C44E-5166-49F5-8247-1A5FDBE7F161}"/>
              </a:ext>
            </a:extLst>
          </p:cNvPr>
          <p:cNvSpPr/>
          <p:nvPr/>
        </p:nvSpPr>
        <p:spPr>
          <a:xfrm>
            <a:off x="0" y="973138"/>
            <a:ext cx="1219200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0BE0414-D392-460C-A0BB-F83D6F204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04788"/>
            <a:ext cx="23764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A255C5E-B0C0-4D88-B8E5-5684821963A9}"/>
              </a:ext>
            </a:extLst>
          </p:cNvPr>
          <p:cNvSpPr txBox="1">
            <a:spLocks/>
          </p:cNvSpPr>
          <p:nvPr/>
        </p:nvSpPr>
        <p:spPr>
          <a:xfrm>
            <a:off x="2862263" y="433388"/>
            <a:ext cx="8116887" cy="123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/>
              <a:t>FROM THE BIBLE</a:t>
            </a:r>
            <a:br>
              <a:rPr lang="en-US" b="1"/>
            </a:br>
            <a:r>
              <a:rPr lang="en-US" b="1">
                <a:solidFill>
                  <a:srgbClr val="C7AE58"/>
                </a:solidFill>
              </a:rPr>
              <a:t>King Saul</a:t>
            </a:r>
            <a:endParaRPr lang="en-US" b="1" dirty="0">
              <a:solidFill>
                <a:srgbClr val="C7AE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51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C3248D-D7CF-49C4-AC60-B78A5CE2A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28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Freeform: Shape 8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1BC00-BD4D-4FB5-9479-4EBF4C076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1" y="-492384"/>
            <a:ext cx="4876039" cy="53958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There is a </a:t>
            </a:r>
            <a:br>
              <a:rPr lang="en-US" sz="5400" dirty="0"/>
            </a:br>
            <a:r>
              <a:rPr lang="en-US" sz="5400" dirty="0"/>
              <a:t>way out </a:t>
            </a:r>
            <a:br>
              <a:rPr lang="en-US" sz="5400" dirty="0"/>
            </a:br>
            <a:r>
              <a:rPr lang="en-US" sz="5400" dirty="0"/>
              <a:t>of the </a:t>
            </a:r>
            <a:br>
              <a:rPr lang="en-US" sz="5400" dirty="0"/>
            </a:br>
            <a:r>
              <a:rPr lang="en-US" sz="5400" dirty="0"/>
              <a:t>Victim Thought Pattern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628C30-F2B1-4FC8-B172-B25C86CDA499}"/>
              </a:ext>
            </a:extLst>
          </p:cNvPr>
          <p:cNvSpPr txBox="1"/>
          <p:nvPr/>
        </p:nvSpPr>
        <p:spPr>
          <a:xfrm>
            <a:off x="5814025" y="4010715"/>
            <a:ext cx="4481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38100">
                    <a:srgbClr val="C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 CHOICE</a:t>
            </a:r>
          </a:p>
        </p:txBody>
      </p:sp>
    </p:spTree>
    <p:extLst>
      <p:ext uri="{BB962C8B-B14F-4D97-AF65-F5344CB8AC3E}">
        <p14:creationId xmlns:p14="http://schemas.microsoft.com/office/powerpoint/2010/main" val="3475423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95250" y="972418"/>
            <a:ext cx="11982450" cy="6277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218716"/>
            <a:ext cx="11982450" cy="53498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THE  PROCESS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671638" y="3132139"/>
            <a:ext cx="2743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Stimulus</a:t>
            </a: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4670425" y="3282950"/>
            <a:ext cx="3200400" cy="520700"/>
          </a:xfrm>
          <a:prstGeom prst="rightArrow">
            <a:avLst>
              <a:gd name="adj1" fmla="val 50000"/>
              <a:gd name="adj2" fmla="val 307516"/>
            </a:avLst>
          </a:prstGeom>
          <a:solidFill>
            <a:srgbClr val="FF0000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Tahoma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8043863" y="3132139"/>
            <a:ext cx="2743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Reaction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14838" y="4561115"/>
            <a:ext cx="3423897" cy="646331"/>
          </a:xfrm>
          <a:prstGeom prst="rect">
            <a:avLst/>
          </a:prstGeom>
          <a:solidFill>
            <a:srgbClr val="FF00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Victim Mode</a:t>
            </a:r>
          </a:p>
        </p:txBody>
      </p:sp>
    </p:spTree>
    <p:extLst>
      <p:ext uri="{BB962C8B-B14F-4D97-AF65-F5344CB8AC3E}">
        <p14:creationId xmlns:p14="http://schemas.microsoft.com/office/powerpoint/2010/main" val="184412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AE4FC-9C53-4693-945C-1AFEB4079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8625"/>
            <a:ext cx="11430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48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272ABB-4E5C-4073-BB71-D406C7A93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0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4620E0-DB24-4487-BA8C-13E655A0FA4A}"/>
              </a:ext>
            </a:extLst>
          </p:cNvPr>
          <p:cNvSpPr txBox="1"/>
          <p:nvPr/>
        </p:nvSpPr>
        <p:spPr>
          <a:xfrm>
            <a:off x="406400" y="3013501"/>
            <a:ext cx="422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 Out As Different</a:t>
            </a:r>
          </a:p>
        </p:txBody>
      </p:sp>
    </p:spTree>
    <p:extLst>
      <p:ext uri="{BB962C8B-B14F-4D97-AF65-F5344CB8AC3E}">
        <p14:creationId xmlns:p14="http://schemas.microsoft.com/office/powerpoint/2010/main" val="249824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0"/>
    </mc:Choice>
    <mc:Fallback xmlns="">
      <p:transition spd="slow" advTm="82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1AA6B7-8444-492B-9BCB-4B2AE7087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134"/>
          <a:stretch/>
        </p:blipFill>
        <p:spPr>
          <a:xfrm flipH="1">
            <a:off x="2373086" y="643466"/>
            <a:ext cx="744582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592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95250" y="972418"/>
            <a:ext cx="11982450" cy="6277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218716"/>
            <a:ext cx="11982450" cy="53498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THE  PROCESS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671638" y="3132139"/>
            <a:ext cx="2743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Stimulus</a:t>
            </a: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4670425" y="3282950"/>
            <a:ext cx="3200400" cy="520700"/>
          </a:xfrm>
          <a:prstGeom prst="rightArrow">
            <a:avLst>
              <a:gd name="adj1" fmla="val 50000"/>
              <a:gd name="adj2" fmla="val 307516"/>
            </a:avLst>
          </a:prstGeom>
          <a:solidFill>
            <a:srgbClr val="FF0000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Tahoma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8043863" y="3132139"/>
            <a:ext cx="2743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Reaction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14838" y="4561115"/>
            <a:ext cx="3423897" cy="646331"/>
          </a:xfrm>
          <a:prstGeom prst="rect">
            <a:avLst/>
          </a:prstGeom>
          <a:solidFill>
            <a:srgbClr val="FF00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Victim Mode</a:t>
            </a:r>
          </a:p>
        </p:txBody>
      </p:sp>
    </p:spTree>
    <p:extLst>
      <p:ext uri="{BB962C8B-B14F-4D97-AF65-F5344CB8AC3E}">
        <p14:creationId xmlns:p14="http://schemas.microsoft.com/office/powerpoint/2010/main" val="294916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972418"/>
            <a:ext cx="12192000" cy="5199260"/>
          </a:xfrm>
          <a:prstGeom prst="rect">
            <a:avLst/>
          </a:prstGeom>
          <a:solidFill>
            <a:srgbClr val="7D8B9B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18716"/>
            <a:ext cx="11953875" cy="53498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AWARNESS  OF  VICTIM  THINKING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19149" y="2213765"/>
            <a:ext cx="10982325" cy="1204349"/>
          </a:xfrm>
          <a:prstGeom prst="rect">
            <a:avLst/>
          </a:prstGeom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Tahoma" pitchFamily="34" charset="0"/>
                <a:cs typeface="Tahoma" pitchFamily="34" charset="0"/>
              </a:rPr>
              <a:t>1. Thoughts and statements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203399"/>
            <a:ext cx="12192000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Tahoma" pitchFamily="34" charset="0"/>
                <a:cs typeface="Tahoma" pitchFamily="34" charset="0"/>
              </a:rPr>
              <a:t>Components of Victim Thinking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71" y="3572048"/>
            <a:ext cx="3328118" cy="2252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22859" y="3918798"/>
            <a:ext cx="4459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often do we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 or think these?</a:t>
            </a:r>
          </a:p>
        </p:txBody>
      </p:sp>
    </p:spTree>
    <p:extLst>
      <p:ext uri="{BB962C8B-B14F-4D97-AF65-F5344CB8AC3E}">
        <p14:creationId xmlns:p14="http://schemas.microsoft.com/office/powerpoint/2010/main" val="32699684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7BDF23-9A1F-407C-9E9D-2C9DE9C1B9A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584" y="4340974"/>
            <a:ext cx="5110163" cy="2081213"/>
          </a:xfrm>
        </p:spPr>
        <p:txBody>
          <a:bodyPr anchor="ctr">
            <a:normAutofit lnSpcReduction="10000"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can’t win for loosing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won’t forget what you did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you believe she did that to me?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CFDBE39F-3160-4CB0-8CAD-5A9F6635D8E0}"/>
              </a:ext>
            </a:extLst>
          </p:cNvPr>
          <p:cNvSpPr txBox="1">
            <a:spLocks/>
          </p:cNvSpPr>
          <p:nvPr/>
        </p:nvSpPr>
        <p:spPr>
          <a:xfrm>
            <a:off x="6026871" y="3663767"/>
            <a:ext cx="6165129" cy="3105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It’s just not fair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It’s all his/her fault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 can’t help it</a:t>
            </a:r>
          </a:p>
        </p:txBody>
      </p: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369EB82-E0B8-47C3-975F-361FFAC1DE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4" b="4219"/>
          <a:stretch/>
        </p:blipFill>
        <p:spPr>
          <a:xfrm>
            <a:off x="-129541" y="1"/>
            <a:ext cx="12451081" cy="41262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536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7"/>
    </mc:Choice>
    <mc:Fallback xmlns="">
      <p:transition spd="slow" advTm="21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3824" y="972418"/>
            <a:ext cx="11944351" cy="5266457"/>
          </a:xfrm>
          <a:prstGeom prst="rect">
            <a:avLst/>
          </a:prstGeom>
          <a:solidFill>
            <a:srgbClr val="7D8B9B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218716"/>
            <a:ext cx="11944350" cy="53498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AWARNESS  OF  VICTIM  THINKING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19149" y="2213765"/>
            <a:ext cx="10982325" cy="4274121"/>
          </a:xfrm>
          <a:prstGeom prst="rect">
            <a:avLst/>
          </a:prstGeom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1200"/>
              </a:spcBef>
              <a:buNone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2. Emotions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824" y="1203399"/>
            <a:ext cx="11944351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Components of Victim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Thinkig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870" y="2367306"/>
            <a:ext cx="4599970" cy="32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9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3824" y="972418"/>
            <a:ext cx="11944351" cy="5266457"/>
          </a:xfrm>
          <a:prstGeom prst="rect">
            <a:avLst/>
          </a:prstGeom>
          <a:solidFill>
            <a:srgbClr val="7D8B9B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218716"/>
            <a:ext cx="11944350" cy="53498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AWARNESS  OF  VICTIM THINKING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19149" y="2213766"/>
            <a:ext cx="10982325" cy="1311860"/>
          </a:xfrm>
          <a:prstGeom prst="rect">
            <a:avLst/>
          </a:prstGeom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1200"/>
              </a:spcBef>
              <a:buNone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2. Emotions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824" y="1203399"/>
            <a:ext cx="11944351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Components of Victim Thinking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FAF390-D8CF-40A8-832D-9E4727DE6C08}"/>
              </a:ext>
            </a:extLst>
          </p:cNvPr>
          <p:cNvSpPr txBox="1"/>
          <p:nvPr/>
        </p:nvSpPr>
        <p:spPr>
          <a:xfrm>
            <a:off x="1611983" y="3576772"/>
            <a:ext cx="1442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FA0277-0127-44E7-9B04-8549AE0C8E34}"/>
              </a:ext>
            </a:extLst>
          </p:cNvPr>
          <p:cNvSpPr txBox="1"/>
          <p:nvPr/>
        </p:nvSpPr>
        <p:spPr>
          <a:xfrm>
            <a:off x="5148703" y="2360885"/>
            <a:ext cx="6022059" cy="27669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SEVERE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WEATHER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WARNING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5" name="National Wheather Service Warning">
            <a:hlinkClick r:id="" action="ppaction://media"/>
            <a:extLst>
              <a:ext uri="{FF2B5EF4-FFF2-40B4-BE49-F238E27FC236}">
                <a16:creationId xmlns:a16="http://schemas.microsoft.com/office/drawing/2014/main" id="{AFECB2E3-EEFD-4B8F-BD90-4C1BFEA76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032" y="5209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3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3824" y="972418"/>
            <a:ext cx="11944351" cy="5266457"/>
          </a:xfrm>
          <a:prstGeom prst="rect">
            <a:avLst/>
          </a:prstGeom>
          <a:solidFill>
            <a:srgbClr val="7D8B9B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218716"/>
            <a:ext cx="11944350" cy="53498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AWARNESS  OF  VICTIM  THINKING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19149" y="2213766"/>
            <a:ext cx="10982325" cy="1311860"/>
          </a:xfrm>
          <a:prstGeom prst="rect">
            <a:avLst/>
          </a:prstGeom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1200"/>
              </a:spcBef>
              <a:buNone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2. Emotions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824" y="1203399"/>
            <a:ext cx="11944351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Components of Victim Thinking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FAF390-D8CF-40A8-832D-9E4727DE6C08}"/>
              </a:ext>
            </a:extLst>
          </p:cNvPr>
          <p:cNvSpPr txBox="1"/>
          <p:nvPr/>
        </p:nvSpPr>
        <p:spPr>
          <a:xfrm>
            <a:off x="1611983" y="3576772"/>
            <a:ext cx="1442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FA0277-0127-44E7-9B04-8549AE0C8E34}"/>
              </a:ext>
            </a:extLst>
          </p:cNvPr>
          <p:cNvSpPr txBox="1"/>
          <p:nvPr/>
        </p:nvSpPr>
        <p:spPr>
          <a:xfrm>
            <a:off x="5148703" y="2360885"/>
            <a:ext cx="6022059" cy="27669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SEVERE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WEATHER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WARNING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947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3824" y="972418"/>
            <a:ext cx="11944351" cy="5266457"/>
          </a:xfrm>
          <a:prstGeom prst="rect">
            <a:avLst/>
          </a:prstGeom>
          <a:solidFill>
            <a:srgbClr val="7D8B9B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218716"/>
            <a:ext cx="11944350" cy="53498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AWARNESS  OF  VICTIM  MENTALITY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19149" y="2213765"/>
            <a:ext cx="10982325" cy="1462689"/>
          </a:xfrm>
          <a:prstGeom prst="rect">
            <a:avLst/>
          </a:prstGeom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1200"/>
              </a:spcBef>
              <a:buNone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2. Emotions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824" y="1203399"/>
            <a:ext cx="11944351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Components of Victim Mentality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870" y="2367306"/>
            <a:ext cx="4599970" cy="3287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31D5DE-E766-4E07-B9B4-C5C61C4E7BC0}"/>
              </a:ext>
            </a:extLst>
          </p:cNvPr>
          <p:cNvSpPr txBox="1"/>
          <p:nvPr/>
        </p:nvSpPr>
        <p:spPr>
          <a:xfrm>
            <a:off x="1611983" y="3576772"/>
            <a:ext cx="1442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Alert</a:t>
            </a:r>
          </a:p>
        </p:txBody>
      </p:sp>
    </p:spTree>
    <p:extLst>
      <p:ext uri="{BB962C8B-B14F-4D97-AF65-F5344CB8AC3E}">
        <p14:creationId xmlns:p14="http://schemas.microsoft.com/office/powerpoint/2010/main" val="54351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66B3D8-2213-4C6A-8C6C-6DCD50172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84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C19B5E-A594-42C2-9B0F-FBBDE7D12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33" b="616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9B454-C4CD-495D-8075-38868DD53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48" y="325549"/>
            <a:ext cx="10086681" cy="62072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 trial has overtaken you </a:t>
            </a:r>
            <a:b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that is not faced by others.</a:t>
            </a:r>
            <a:br>
              <a:rPr lang="en-US" sz="40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 God is faithful:</a:t>
            </a:r>
            <a:b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 will not let you be tried beyond </a:t>
            </a:r>
            <a:b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you are able to bear, </a:t>
            </a:r>
            <a:b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but with the trial will also provide a way out so that you may be able to endure it.</a:t>
            </a:r>
            <a:b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 Corinthians 10:13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3378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360D3A-EFEA-480C-8DA8-F357F2EDC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976" y="-692509"/>
            <a:ext cx="12275976" cy="81870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968C5F-76FF-48F1-A5E1-1BCCED71DD93}"/>
              </a:ext>
            </a:extLst>
          </p:cNvPr>
          <p:cNvSpPr/>
          <p:nvPr/>
        </p:nvSpPr>
        <p:spPr>
          <a:xfrm>
            <a:off x="3060441" y="1987421"/>
            <a:ext cx="289249" cy="279918"/>
          </a:xfrm>
          <a:prstGeom prst="rect">
            <a:avLst/>
          </a:prstGeom>
          <a:solidFill>
            <a:srgbClr val="0D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BACEB3-EB06-4498-9901-4089E884F36D}"/>
              </a:ext>
            </a:extLst>
          </p:cNvPr>
          <p:cNvSpPr txBox="1"/>
          <p:nvPr/>
        </p:nvSpPr>
        <p:spPr>
          <a:xfrm>
            <a:off x="4644687" y="0"/>
            <a:ext cx="7299804" cy="3323987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We were buried with Him through baptism into death, </a:t>
            </a:r>
          </a:p>
          <a:p>
            <a:pPr algn="ctr"/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that just as Christ was raised </a:t>
            </a:r>
          </a:p>
          <a:p>
            <a:pPr algn="ctr"/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from the dead by the glory of the Father, even so we also should </a:t>
            </a:r>
          </a:p>
          <a:p>
            <a:pPr algn="ctr"/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walk in newness of life.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Romans 6:4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643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6"/>
    </mc:Choice>
    <mc:Fallback xmlns="">
      <p:transition spd="slow" advTm="10696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A51843-D6CA-4FD9-9889-A154E7A9D7C7}"/>
              </a:ext>
            </a:extLst>
          </p:cNvPr>
          <p:cNvSpPr/>
          <p:nvPr/>
        </p:nvSpPr>
        <p:spPr>
          <a:xfrm>
            <a:off x="0" y="973138"/>
            <a:ext cx="1219200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210710-26C2-4E87-B7A5-226A14DAD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04788"/>
            <a:ext cx="23764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620682-1361-4A4A-AEFF-1182C3CCFE3A}"/>
              </a:ext>
            </a:extLst>
          </p:cNvPr>
          <p:cNvSpPr txBox="1">
            <a:spLocks/>
          </p:cNvSpPr>
          <p:nvPr/>
        </p:nvSpPr>
        <p:spPr>
          <a:xfrm>
            <a:off x="2871690" y="523188"/>
            <a:ext cx="8116887" cy="1235075"/>
          </a:xfrm>
          <a:prstGeom prst="rect">
            <a:avLst/>
          </a:prstGeom>
        </p:spPr>
        <p:txBody>
          <a:bodyPr rtlCol="0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FROM THE BIBLE		1 Samuel 30:1-20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7AE5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Life of David</a:t>
            </a:r>
          </a:p>
        </p:txBody>
      </p:sp>
      <p:pic>
        <p:nvPicPr>
          <p:cNvPr id="10" name="Picture 9" descr="A group of people walking in the snow&#10;&#10;Description automatically generated">
            <a:extLst>
              <a:ext uri="{FF2B5EF4-FFF2-40B4-BE49-F238E27FC236}">
                <a16:creationId xmlns:a16="http://schemas.microsoft.com/office/drawing/2014/main" id="{F152E1AF-FD7A-491E-BD67-083401D19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12" y="2070402"/>
            <a:ext cx="5731415" cy="4264410"/>
          </a:xfrm>
          <a:prstGeom prst="rect">
            <a:avLst/>
          </a:prstGeom>
        </p:spPr>
      </p:pic>
      <p:pic>
        <p:nvPicPr>
          <p:cNvPr id="12" name="Picture 11" descr="A group of people standing on a dry grass field&#10;&#10;Description automatically generated">
            <a:extLst>
              <a:ext uri="{FF2B5EF4-FFF2-40B4-BE49-F238E27FC236}">
                <a16:creationId xmlns:a16="http://schemas.microsoft.com/office/drawing/2014/main" id="{BC07F82F-5CF0-4163-AB2F-BECDF159B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75" y="2070402"/>
            <a:ext cx="5764713" cy="426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2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A51843-D6CA-4FD9-9889-A154E7A9D7C7}"/>
              </a:ext>
            </a:extLst>
          </p:cNvPr>
          <p:cNvSpPr/>
          <p:nvPr/>
        </p:nvSpPr>
        <p:spPr>
          <a:xfrm>
            <a:off x="0" y="973138"/>
            <a:ext cx="1219200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210710-26C2-4E87-B7A5-226A14DAD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04788"/>
            <a:ext cx="23764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620682-1361-4A4A-AEFF-1182C3CCFE3A}"/>
              </a:ext>
            </a:extLst>
          </p:cNvPr>
          <p:cNvSpPr txBox="1">
            <a:spLocks/>
          </p:cNvSpPr>
          <p:nvPr/>
        </p:nvSpPr>
        <p:spPr>
          <a:xfrm>
            <a:off x="2862263" y="433388"/>
            <a:ext cx="8116887" cy="1235075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FROM THE BIBLE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7AE5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Life of David</a:t>
            </a:r>
          </a:p>
        </p:txBody>
      </p:sp>
      <p:pic>
        <p:nvPicPr>
          <p:cNvPr id="8" name="Picture 7" descr="A group of people riding on the back of a horse&#10;&#10;Description automatically generated">
            <a:extLst>
              <a:ext uri="{FF2B5EF4-FFF2-40B4-BE49-F238E27FC236}">
                <a16:creationId xmlns:a16="http://schemas.microsoft.com/office/drawing/2014/main" id="{DA04AF80-C419-4805-9F90-AA0805DD8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98"/>
          <a:stretch/>
        </p:blipFill>
        <p:spPr>
          <a:xfrm>
            <a:off x="179287" y="1805822"/>
            <a:ext cx="5700892" cy="3744880"/>
          </a:xfrm>
          <a:prstGeom prst="rect">
            <a:avLst/>
          </a:prstGeom>
        </p:spPr>
      </p:pic>
      <p:pic>
        <p:nvPicPr>
          <p:cNvPr id="3" name="Picture 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E4F3E1B7-63FA-4B7F-A8F1-B26123154A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0" t="-1422" r="-61" b="1422"/>
          <a:stretch/>
        </p:blipFill>
        <p:spPr>
          <a:xfrm>
            <a:off x="6166829" y="2386013"/>
            <a:ext cx="5949579" cy="40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A51843-D6CA-4FD9-9889-A154E7A9D7C7}"/>
              </a:ext>
            </a:extLst>
          </p:cNvPr>
          <p:cNvSpPr/>
          <p:nvPr/>
        </p:nvSpPr>
        <p:spPr>
          <a:xfrm>
            <a:off x="0" y="973138"/>
            <a:ext cx="1219200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210710-26C2-4E87-B7A5-226A14DAD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04788"/>
            <a:ext cx="23764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620682-1361-4A4A-AEFF-1182C3CCFE3A}"/>
              </a:ext>
            </a:extLst>
          </p:cNvPr>
          <p:cNvSpPr txBox="1">
            <a:spLocks/>
          </p:cNvSpPr>
          <p:nvPr/>
        </p:nvSpPr>
        <p:spPr>
          <a:xfrm>
            <a:off x="2862263" y="442733"/>
            <a:ext cx="8116887" cy="1235075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FROM THE BIBLE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7AE5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Life of David</a:t>
            </a:r>
          </a:p>
        </p:txBody>
      </p:sp>
      <p:pic>
        <p:nvPicPr>
          <p:cNvPr id="7" name="Picture 6" descr="A person wearing a hat&#10;&#10;Description automatically generated">
            <a:extLst>
              <a:ext uri="{FF2B5EF4-FFF2-40B4-BE49-F238E27FC236}">
                <a16:creationId xmlns:a16="http://schemas.microsoft.com/office/drawing/2014/main" id="{4215159E-2824-4AD9-BEFF-955C4013FD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5"/>
          <a:stretch/>
        </p:blipFill>
        <p:spPr>
          <a:xfrm>
            <a:off x="150829" y="1774153"/>
            <a:ext cx="7265758" cy="46679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26C8A4-A7C3-4DCB-870B-AC89BC4DEFDE}"/>
              </a:ext>
            </a:extLst>
          </p:cNvPr>
          <p:cNvSpPr txBox="1"/>
          <p:nvPr/>
        </p:nvSpPr>
        <p:spPr>
          <a:xfrm>
            <a:off x="7978219" y="2446156"/>
            <a:ext cx="3469064" cy="33239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Now David was greatly distressed…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But David strengthened himself in the 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Lord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 his God.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Samuel 30:6</a:t>
            </a:r>
          </a:p>
        </p:txBody>
      </p:sp>
    </p:spTree>
    <p:extLst>
      <p:ext uri="{BB962C8B-B14F-4D97-AF65-F5344CB8AC3E}">
        <p14:creationId xmlns:p14="http://schemas.microsoft.com/office/powerpoint/2010/main" val="8763035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A51843-D6CA-4FD9-9889-A154E7A9D7C7}"/>
              </a:ext>
            </a:extLst>
          </p:cNvPr>
          <p:cNvSpPr/>
          <p:nvPr/>
        </p:nvSpPr>
        <p:spPr>
          <a:xfrm>
            <a:off x="0" y="973138"/>
            <a:ext cx="1219200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210710-26C2-4E87-B7A5-226A14DAD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04788"/>
            <a:ext cx="23764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620682-1361-4A4A-AEFF-1182C3CCFE3A}"/>
              </a:ext>
            </a:extLst>
          </p:cNvPr>
          <p:cNvSpPr txBox="1">
            <a:spLocks/>
          </p:cNvSpPr>
          <p:nvPr/>
        </p:nvSpPr>
        <p:spPr>
          <a:xfrm>
            <a:off x="2862263" y="442733"/>
            <a:ext cx="8116887" cy="1235075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FROM THE BIBLE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7AE5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Remembered The Lord’s Presence</a:t>
            </a:r>
          </a:p>
        </p:txBody>
      </p:sp>
      <p:pic>
        <p:nvPicPr>
          <p:cNvPr id="7" name="Picture 6" descr="A person wearing a hat&#10;&#10;Description automatically generated">
            <a:extLst>
              <a:ext uri="{FF2B5EF4-FFF2-40B4-BE49-F238E27FC236}">
                <a16:creationId xmlns:a16="http://schemas.microsoft.com/office/drawing/2014/main" id="{4215159E-2824-4AD9-BEFF-955C4013F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6" y="2386013"/>
            <a:ext cx="4839854" cy="2708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26C8A4-A7C3-4DCB-870B-AC89BC4DEFDE}"/>
              </a:ext>
            </a:extLst>
          </p:cNvPr>
          <p:cNvSpPr txBox="1"/>
          <p:nvPr/>
        </p:nvSpPr>
        <p:spPr>
          <a:xfrm>
            <a:off x="5370897" y="2278468"/>
            <a:ext cx="6495068" cy="2923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And the 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Lord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,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He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 the One who goes before you.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He will be with you;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He will not leave you nor forsake you;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do not fear nor be dismayed.”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Deuteronomy 31:8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5859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A51843-D6CA-4FD9-9889-A154E7A9D7C7}"/>
              </a:ext>
            </a:extLst>
          </p:cNvPr>
          <p:cNvSpPr/>
          <p:nvPr/>
        </p:nvSpPr>
        <p:spPr>
          <a:xfrm>
            <a:off x="0" y="973138"/>
            <a:ext cx="1219200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210710-26C2-4E87-B7A5-226A14DAD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04788"/>
            <a:ext cx="23764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620682-1361-4A4A-AEFF-1182C3CCFE3A}"/>
              </a:ext>
            </a:extLst>
          </p:cNvPr>
          <p:cNvSpPr txBox="1">
            <a:spLocks/>
          </p:cNvSpPr>
          <p:nvPr/>
        </p:nvSpPr>
        <p:spPr>
          <a:xfrm>
            <a:off x="2862263" y="442733"/>
            <a:ext cx="8116887" cy="1235075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FROM THE BIBLE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7AE5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Remembered The Lord’s Nature</a:t>
            </a:r>
          </a:p>
        </p:txBody>
      </p:sp>
      <p:pic>
        <p:nvPicPr>
          <p:cNvPr id="7" name="Picture 6" descr="A person wearing a hat&#10;&#10;Description automatically generated">
            <a:extLst>
              <a:ext uri="{FF2B5EF4-FFF2-40B4-BE49-F238E27FC236}">
                <a16:creationId xmlns:a16="http://schemas.microsoft.com/office/drawing/2014/main" id="{4215159E-2824-4AD9-BEFF-955C4013F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3" y="2985117"/>
            <a:ext cx="4323189" cy="24196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26C8A4-A7C3-4DCB-870B-AC89BC4DEFDE}"/>
              </a:ext>
            </a:extLst>
          </p:cNvPr>
          <p:cNvSpPr txBox="1"/>
          <p:nvPr/>
        </p:nvSpPr>
        <p:spPr>
          <a:xfrm>
            <a:off x="4694548" y="1748104"/>
            <a:ext cx="7227977" cy="48936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I will love You, O 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Lord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, my strength.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The 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Lord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 is my rock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And my fortress and my deliverer;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My God, my strength, in whom I will trust;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My shield and the horn of my salvation, my stronghold.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I will call upon the 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Lord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,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w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ho is worthy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 to be praised;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So shall I be saved from my enemies.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Psalm 18:1-3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8750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A51843-D6CA-4FD9-9889-A154E7A9D7C7}"/>
              </a:ext>
            </a:extLst>
          </p:cNvPr>
          <p:cNvSpPr/>
          <p:nvPr/>
        </p:nvSpPr>
        <p:spPr>
          <a:xfrm>
            <a:off x="0" y="973138"/>
            <a:ext cx="1219200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210710-26C2-4E87-B7A5-226A14DAD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04788"/>
            <a:ext cx="23764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620682-1361-4A4A-AEFF-1182C3CCFE3A}"/>
              </a:ext>
            </a:extLst>
          </p:cNvPr>
          <p:cNvSpPr txBox="1">
            <a:spLocks/>
          </p:cNvSpPr>
          <p:nvPr/>
        </p:nvSpPr>
        <p:spPr>
          <a:xfrm>
            <a:off x="2862263" y="442733"/>
            <a:ext cx="8116887" cy="1235075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FROM THE BIBLE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7AE5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Remembered The Lord’s Goodness</a:t>
            </a:r>
          </a:p>
        </p:txBody>
      </p:sp>
      <p:pic>
        <p:nvPicPr>
          <p:cNvPr id="7" name="Picture 6" descr="A person wearing a hat&#10;&#10;Description automatically generated">
            <a:extLst>
              <a:ext uri="{FF2B5EF4-FFF2-40B4-BE49-F238E27FC236}">
                <a16:creationId xmlns:a16="http://schemas.microsoft.com/office/drawing/2014/main" id="{4215159E-2824-4AD9-BEFF-955C4013F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3" y="2985117"/>
            <a:ext cx="4323189" cy="24196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26C8A4-A7C3-4DCB-870B-AC89BC4DEFDE}"/>
              </a:ext>
            </a:extLst>
          </p:cNvPr>
          <p:cNvSpPr txBox="1"/>
          <p:nvPr/>
        </p:nvSpPr>
        <p:spPr>
          <a:xfrm>
            <a:off x="4694548" y="1748104"/>
            <a:ext cx="7227977" cy="40318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Abraham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Isaac – Jacob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Joseph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Moses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Joshua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Deborah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Gideon – Samson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Ruth and Boaz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A51843-D6CA-4FD9-9889-A154E7A9D7C7}"/>
              </a:ext>
            </a:extLst>
          </p:cNvPr>
          <p:cNvSpPr/>
          <p:nvPr/>
        </p:nvSpPr>
        <p:spPr>
          <a:xfrm>
            <a:off x="0" y="973138"/>
            <a:ext cx="12192000" cy="644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210710-26C2-4E87-B7A5-226A14DAD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04788"/>
            <a:ext cx="23764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620682-1361-4A4A-AEFF-1182C3CCFE3A}"/>
              </a:ext>
            </a:extLst>
          </p:cNvPr>
          <p:cNvSpPr txBox="1">
            <a:spLocks/>
          </p:cNvSpPr>
          <p:nvPr/>
        </p:nvSpPr>
        <p:spPr>
          <a:xfrm>
            <a:off x="2862263" y="442733"/>
            <a:ext cx="8116887" cy="1235075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FROM THE BIBLE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7AE58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Remembered The Lord’s Nature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26C8A4-A7C3-4DCB-870B-AC89BC4DEFDE}"/>
              </a:ext>
            </a:extLst>
          </p:cNvPr>
          <p:cNvSpPr txBox="1"/>
          <p:nvPr/>
        </p:nvSpPr>
        <p:spPr>
          <a:xfrm>
            <a:off x="5637228" y="2397948"/>
            <a:ext cx="6011919" cy="2970685"/>
          </a:xfrm>
          <a:prstGeom prst="rect">
            <a:avLst/>
          </a:prstGeom>
          <a:solidFill>
            <a:schemeClr val="tx1"/>
          </a:solidFill>
          <a:ln w="57150">
            <a:solidFill>
              <a:srgbClr val="C7AE5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7AE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When Problems Come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7AE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Glance At Them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7AE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But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7AE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Gaze Upon God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7AE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people standing next to a horse&#10;&#10;Description automatically generated">
            <a:extLst>
              <a:ext uri="{FF2B5EF4-FFF2-40B4-BE49-F238E27FC236}">
                <a16:creationId xmlns:a16="http://schemas.microsoft.com/office/drawing/2014/main" id="{5217C24E-6ED2-42D6-B2AC-30389304C6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9"/>
          <a:stretch/>
        </p:blipFill>
        <p:spPr>
          <a:xfrm>
            <a:off x="252192" y="2074257"/>
            <a:ext cx="5220142" cy="361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670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2230" y="798237"/>
            <a:ext cx="1024753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how they have increased who trouble me!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they who rise up against me.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they who say of me,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is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 help for him in God.”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You, O </a:t>
            </a:r>
            <a:r>
              <a:rPr kumimoji="0" lang="en-US" sz="36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shield for me,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glory and the One who lifts up my head.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Psalm 3:1-3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9743" y="150453"/>
            <a:ext cx="11963400" cy="5349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Ruehl" panose="020E0503060101010101" pitchFamily="34" charset="-79"/>
                <a:ea typeface="+mj-ea"/>
                <a:cs typeface="FrankRuehl" panose="020E0503060101010101" pitchFamily="34" charset="-79"/>
              </a:rPr>
              <a:t>Simple Tool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" y="3148505"/>
            <a:ext cx="12192000" cy="120877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59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19743" y="150453"/>
            <a:ext cx="11963400" cy="5349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Ruehl" panose="020E0503060101010101" pitchFamily="34" charset="-79"/>
                <a:ea typeface="+mj-ea"/>
                <a:cs typeface="FrankRuehl" panose="020E0503060101010101" pitchFamily="34" charset="-79"/>
              </a:rPr>
              <a:t>Simple Tool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" y="3148505"/>
            <a:ext cx="12192000" cy="120877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7AE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You, O Lord…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7AE5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51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E77A98-65D9-4FF7-B4D1-CDDC59236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25584-268B-4FC9-9A2C-32F16364F91F}"/>
              </a:ext>
            </a:extLst>
          </p:cNvPr>
          <p:cNvSpPr txBox="1"/>
          <p:nvPr/>
        </p:nvSpPr>
        <p:spPr>
          <a:xfrm>
            <a:off x="5750351" y="403925"/>
            <a:ext cx="6364742" cy="57861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Lord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, how they have increased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who trouble me!</a:t>
            </a:r>
            <a:b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</a:b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Many are they who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rise up against me.</a:t>
            </a:r>
            <a:b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</a:br>
            <a:r>
              <a:rPr kumimoji="0" lang="en-US" sz="32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Many are they who say of me,</a:t>
            </a:r>
            <a:b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</a:b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“There is no help for him in God.”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But You, O </a:t>
            </a:r>
            <a:r>
              <a:rPr kumimoji="0" lang="en-US" sz="3200" b="0" i="1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Lord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, are a shield for me,</a:t>
            </a:r>
            <a:b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</a:b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My glory and the 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who lifts up my head.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ystem-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stem-ui"/>
                <a:ea typeface="+mn-ea"/>
                <a:cs typeface="+mn-cs"/>
              </a:rPr>
              <a:t>Psalm 3:1-3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30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360D3A-EFEA-480C-8DA8-F357F2EDC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976" y="-692509"/>
            <a:ext cx="12275976" cy="81870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968C5F-76FF-48F1-A5E1-1BCCED71DD93}"/>
              </a:ext>
            </a:extLst>
          </p:cNvPr>
          <p:cNvSpPr/>
          <p:nvPr/>
        </p:nvSpPr>
        <p:spPr>
          <a:xfrm>
            <a:off x="3060441" y="1987421"/>
            <a:ext cx="289249" cy="279918"/>
          </a:xfrm>
          <a:prstGeom prst="rect">
            <a:avLst/>
          </a:prstGeom>
          <a:solidFill>
            <a:srgbClr val="0D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BACEB3-EB06-4498-9901-4089E884F36D}"/>
              </a:ext>
            </a:extLst>
          </p:cNvPr>
          <p:cNvSpPr txBox="1"/>
          <p:nvPr/>
        </p:nvSpPr>
        <p:spPr>
          <a:xfrm>
            <a:off x="4644687" y="0"/>
            <a:ext cx="7299804" cy="3323987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We were buried with Him through baptism into death, </a:t>
            </a:r>
          </a:p>
          <a:p>
            <a:pPr algn="ctr"/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that just as Christ was raised </a:t>
            </a:r>
          </a:p>
          <a:p>
            <a:pPr algn="ctr"/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from the dead by the glory of the Father, </a:t>
            </a:r>
            <a:r>
              <a:rPr lang="en-US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even so we also should </a:t>
            </a:r>
          </a:p>
          <a:p>
            <a:pPr algn="ctr"/>
            <a:r>
              <a:rPr lang="en-US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walk in newness of life.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Romans 6:4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03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22"/>
    </mc:Choice>
    <mc:Fallback xmlns="">
      <p:transition spd="slow" advTm="20222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9" b="5873"/>
          <a:stretch/>
        </p:blipFill>
        <p:spPr>
          <a:xfrm>
            <a:off x="2612571" y="370115"/>
            <a:ext cx="6858000" cy="575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681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07FB71-A531-4A31-AC15-A48D86BBB263}"/>
              </a:ext>
            </a:extLst>
          </p:cNvPr>
          <p:cNvSpPr txBox="1"/>
          <p:nvPr/>
        </p:nvSpPr>
        <p:spPr>
          <a:xfrm>
            <a:off x="481013" y="276225"/>
            <a:ext cx="11229975" cy="769938"/>
          </a:xfrm>
          <a:prstGeom prst="rect">
            <a:avLst/>
          </a:prstGeom>
          <a:solidFill>
            <a:srgbClr val="ED7D31"/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Thoughts in Victim Thinking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9E17D0-A726-4CA9-88F2-41BA9FC4C062}"/>
              </a:ext>
            </a:extLst>
          </p:cNvPr>
          <p:cNvSpPr txBox="1"/>
          <p:nvPr/>
        </p:nvSpPr>
        <p:spPr>
          <a:xfrm>
            <a:off x="5391150" y="1809750"/>
            <a:ext cx="5743575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Someone or something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 responsible for my situation!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C6445-7AE1-42C2-A2C6-72FB8386DD76}"/>
              </a:ext>
            </a:extLst>
          </p:cNvPr>
          <p:cNvSpPr txBox="1"/>
          <p:nvPr/>
        </p:nvSpPr>
        <p:spPr>
          <a:xfrm>
            <a:off x="5391150" y="3257550"/>
            <a:ext cx="5743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 have a right to be upset!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24237D-9037-47DE-ABB3-57CE6E00BDDA}"/>
              </a:ext>
            </a:extLst>
          </p:cNvPr>
          <p:cNvSpPr txBox="1"/>
          <p:nvPr/>
        </p:nvSpPr>
        <p:spPr>
          <a:xfrm>
            <a:off x="5391150" y="4349750"/>
            <a:ext cx="5743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This is really bad for me!</a:t>
            </a:r>
          </a:p>
        </p:txBody>
      </p:sp>
      <p:pic>
        <p:nvPicPr>
          <p:cNvPr id="40967" name="Picture 7">
            <a:extLst>
              <a:ext uri="{FF2B5EF4-FFF2-40B4-BE49-F238E27FC236}">
                <a16:creationId xmlns:a16="http://schemas.microsoft.com/office/drawing/2014/main" id="{9B86184E-0059-4A9B-9A6F-DFC5B19FD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038350"/>
            <a:ext cx="4067175" cy="231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9A0CB8-2549-4E45-9826-A33EBB072692}"/>
              </a:ext>
            </a:extLst>
          </p:cNvPr>
          <p:cNvSpPr/>
          <p:nvPr/>
        </p:nvSpPr>
        <p:spPr>
          <a:xfrm>
            <a:off x="0" y="0"/>
            <a:ext cx="12188952" cy="3226016"/>
          </a:xfrm>
          <a:prstGeom prst="rect">
            <a:avLst/>
          </a:prstGeom>
          <a:solidFill>
            <a:srgbClr val="0202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56098B-8D31-41A9-8BD2-9883CD755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166" b="38680"/>
          <a:stretch/>
        </p:blipFill>
        <p:spPr>
          <a:xfrm>
            <a:off x="1299014" y="0"/>
            <a:ext cx="9300210" cy="3226016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BE8EDB1D-7AB9-4C2E-B05B-4BFEF8555E4B}"/>
              </a:ext>
            </a:extLst>
          </p:cNvPr>
          <p:cNvSpPr txBox="1">
            <a:spLocks/>
          </p:cNvSpPr>
          <p:nvPr/>
        </p:nvSpPr>
        <p:spPr>
          <a:xfrm>
            <a:off x="327596" y="3360587"/>
            <a:ext cx="5110163" cy="308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It’s so hard for me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 my parents were terrible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I’m overwhelmed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Nobody works as hard as I do around here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001FB853-6E91-4FBB-899C-6EC361EF3D31}"/>
              </a:ext>
            </a:extLst>
          </p:cNvPr>
          <p:cNvSpPr txBox="1">
            <a:spLocks/>
          </p:cNvSpPr>
          <p:nvPr/>
        </p:nvSpPr>
        <p:spPr>
          <a:xfrm>
            <a:off x="6276976" y="3360587"/>
            <a:ext cx="5657850" cy="3353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 can’t trust anybody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 been traumatized for life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Things always go wrong for me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Watching the news makes me angry, scared, upset, helpless…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78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874F8C-2BEC-41D8-BBC9-ED7D27ECE6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t="7049" r="4617" b="69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EC8AA99-131E-4930-A553-1A064AD64369}"/>
              </a:ext>
            </a:extLst>
          </p:cNvPr>
          <p:cNvSpPr txBox="1">
            <a:spLocks/>
          </p:cNvSpPr>
          <p:nvPr/>
        </p:nvSpPr>
        <p:spPr>
          <a:xfrm>
            <a:off x="133350" y="150813"/>
            <a:ext cx="11925300" cy="534987"/>
          </a:xfrm>
          <a:prstGeom prst="rect">
            <a:avLst/>
          </a:prstGeom>
          <a:noFill/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FrankRuehl" panose="020E0503060101010101" pitchFamily="34" charset="-79"/>
              </a:rPr>
              <a:t>THE GOAL</a:t>
            </a:r>
          </a:p>
        </p:txBody>
      </p:sp>
      <p:sp>
        <p:nvSpPr>
          <p:cNvPr id="41988" name="Title 3">
            <a:extLst>
              <a:ext uri="{FF2B5EF4-FFF2-40B4-BE49-F238E27FC236}">
                <a16:creationId xmlns:a16="http://schemas.microsoft.com/office/drawing/2014/main" id="{B66BEDF3-BAE7-4042-872E-A2EEE0B60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671763"/>
            <a:ext cx="11544300" cy="3062287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alt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anose="020B0604030504040204" pitchFamily="34" charset="0"/>
              </a:rPr>
              <a:t>Realizing God Has Empowered </a:t>
            </a:r>
            <a:br>
              <a:rPr lang="en-US" alt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anose="020B0604030504040204" pitchFamily="34" charset="0"/>
              </a:rPr>
            </a:br>
            <a:r>
              <a:rPr lang="en-US" alt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anose="020B0604030504040204" pitchFamily="34" charset="0"/>
              </a:rPr>
              <a:t>us to live without feeling like a victim</a:t>
            </a:r>
            <a:br>
              <a:rPr lang="en-US" altLang="en-US" b="1" dirty="0">
                <a:cs typeface="Tahoma" panose="020B0604030504040204" pitchFamily="34" charset="0"/>
              </a:rPr>
            </a:br>
            <a:endParaRPr lang="en-US" altLang="en-US" b="1" dirty="0">
              <a:cs typeface="Tahoma" panose="020B0604030504040204" pitchFamily="34" charset="0"/>
            </a:endParaRPr>
          </a:p>
        </p:txBody>
      </p:sp>
      <p:sp>
        <p:nvSpPr>
          <p:cNvPr id="37893" name="TextBox 10">
            <a:extLst>
              <a:ext uri="{FF2B5EF4-FFF2-40B4-BE49-F238E27FC236}">
                <a16:creationId xmlns:a16="http://schemas.microsoft.com/office/drawing/2014/main" id="{5FED3863-E8F9-4799-9830-0C9F21C90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463675"/>
            <a:ext cx="11430000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dobe Fan Heiti Std B" panose="020B0700000000000000" pitchFamily="34" charset="-128"/>
                <a:cs typeface="Tahoma" panose="020B0604030504040204" pitchFamily="34" charset="0"/>
              </a:rPr>
              <a:t>Eliminating any “Victim Mentality” in Ourselves</a:t>
            </a:r>
            <a:endParaRPr kumimoji="0" lang="en-US" altLang="en-US" sz="2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Adobe Fan Heiti Std B" panose="020B0700000000000000" pitchFamily="34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22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8EEEC-471A-40AF-A1E8-6D9CCEBB1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3" y="171450"/>
            <a:ext cx="11969750" cy="935038"/>
          </a:xfrm>
          <a:solidFill>
            <a:srgbClr val="ED7D31"/>
          </a:solidFill>
        </p:spPr>
        <p:txBody>
          <a:bodyPr/>
          <a:lstStyle/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believers we have the Holy Spirit</a:t>
            </a:r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4822F43B-515F-43C0-A958-27FEF204D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63" y="5761038"/>
            <a:ext cx="11969750" cy="490537"/>
          </a:xfrm>
          <a:solidFill>
            <a:srgbClr val="ED7D3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He will provide help as we ask.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3D67D9-6D65-46C8-9569-37C76CC08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13" y="1219200"/>
            <a:ext cx="6113462" cy="446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43EFB7-23AF-47B8-B0A9-1481408B5C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7D3587-6781-4052-B7D5-35F58C9A2EDC}"/>
              </a:ext>
            </a:extLst>
          </p:cNvPr>
          <p:cNvSpPr/>
          <p:nvPr/>
        </p:nvSpPr>
        <p:spPr>
          <a:xfrm>
            <a:off x="288925" y="549275"/>
            <a:ext cx="11628438" cy="4213225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477084-56EB-4538-A04C-93265CD12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13" y="808038"/>
            <a:ext cx="10734675" cy="3211512"/>
          </a:xfrm>
          <a:solidFill>
            <a:srgbClr val="C00000"/>
          </a:solidFill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Living our lives after the model of the Lord Jesus Christ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2496C-DC8A-4082-B409-6BE36C5E7C64}"/>
              </a:ext>
            </a:extLst>
          </p:cNvPr>
          <p:cNvSpPr txBox="1"/>
          <p:nvPr/>
        </p:nvSpPr>
        <p:spPr>
          <a:xfrm>
            <a:off x="728662" y="1627109"/>
            <a:ext cx="10734675" cy="4185761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God called you to do good, even if it means suffering, </a:t>
            </a:r>
          </a:p>
          <a:p>
            <a:pPr algn="ctr">
              <a:defRPr/>
            </a:pP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as Christ suffered for you. </a:t>
            </a:r>
          </a:p>
          <a:p>
            <a:pPr algn="ctr">
              <a:defRPr/>
            </a:pP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your example, and you must follow in his steps.</a:t>
            </a:r>
          </a:p>
          <a:p>
            <a:pPr algn="ctr">
              <a:defRPr/>
            </a:pP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never sinned, nor ever deceived anyone.</a:t>
            </a:r>
          </a:p>
          <a:p>
            <a:pPr algn="ctr">
              <a:defRPr/>
            </a:pP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did not retaliate when he was insulted,</a:t>
            </a:r>
          </a:p>
          <a:p>
            <a:pPr algn="ctr">
              <a:defRPr/>
            </a:pP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nor threaten revenge when he suffered.</a:t>
            </a:r>
          </a:p>
          <a:p>
            <a:pPr algn="ctr">
              <a:defRPr/>
            </a:pP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left his case in the hands of God, who always judges fairly.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Peter 2:21-23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38"/>
    </mc:Choice>
    <mc:Fallback xmlns="">
      <p:transition spd="slow" advTm="3873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28B76E-D51E-4A81-9F3E-D5084315D0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46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AF291-4305-49BE-BF21-8BB7F5C7AACD}"/>
              </a:ext>
            </a:extLst>
          </p:cNvPr>
          <p:cNvSpPr txBox="1"/>
          <p:nvPr/>
        </p:nvSpPr>
        <p:spPr>
          <a:xfrm>
            <a:off x="55692" y="1458533"/>
            <a:ext cx="12077587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Walk (figuratively) how we live or conduct our behavior.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CA859-DB79-4B4C-93A2-DD358E2EA1B0}"/>
              </a:ext>
            </a:extLst>
          </p:cNvPr>
          <p:cNvSpPr txBox="1"/>
          <p:nvPr/>
        </p:nvSpPr>
        <p:spPr>
          <a:xfrm>
            <a:off x="4485818" y="3244871"/>
            <a:ext cx="3217333" cy="289342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ndi" panose="02000505030000020004" pitchFamily="2" charset="0"/>
                <a:cs typeface="BrowalliaUPC" panose="020B0502040204020203" pitchFamily="34" charset="-34"/>
              </a:rPr>
              <a:t>Thoughts</a:t>
            </a:r>
          </a:p>
          <a:p>
            <a:pPr algn="ctr">
              <a:lnSpc>
                <a:spcPct val="2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ndi" panose="02000505030000020004" pitchFamily="2" charset="0"/>
                <a:cs typeface="BrowalliaUPC" panose="020B0502040204020203" pitchFamily="34" charset="-34"/>
              </a:rPr>
              <a:t>Words</a:t>
            </a:r>
          </a:p>
          <a:p>
            <a:pPr algn="ctr">
              <a:lnSpc>
                <a:spcPct val="2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ndi" panose="02000505030000020004" pitchFamily="2" charset="0"/>
                <a:cs typeface="BrowalliaUPC" panose="020B0502040204020203" pitchFamily="34" charset="-34"/>
              </a:rPr>
              <a:t>Actions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156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4"/>
    </mc:Choice>
    <mc:Fallback xmlns="">
      <p:transition spd="slow" advTm="17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1518</Words>
  <Application>Microsoft Office PowerPoint</Application>
  <PresentationFormat>Widescreen</PresentationFormat>
  <Paragraphs>269</Paragraphs>
  <Slides>74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8" baseType="lpstr">
      <vt:lpstr>Adobe Fan Heiti Std B</vt:lpstr>
      <vt:lpstr>Adobe Hebrew</vt:lpstr>
      <vt:lpstr>Adobe Heiti Std R</vt:lpstr>
      <vt:lpstr>Arial</vt:lpstr>
      <vt:lpstr>Biondi</vt:lpstr>
      <vt:lpstr>Bradley Hand ITC</vt:lpstr>
      <vt:lpstr>Calibri</vt:lpstr>
      <vt:lpstr>Calibri Light</vt:lpstr>
      <vt:lpstr>Franklin Gothic Medium Cond</vt:lpstr>
      <vt:lpstr>FrankRuehl</vt:lpstr>
      <vt:lpstr>Monotype Sorts</vt:lpstr>
      <vt:lpstr>system-ui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 who follows Me  shall not walk in darkness  but have the light of life. John 8:12</vt:lpstr>
      <vt:lpstr>But is there  much difference in  behavior between  Christians &amp; Non-Christians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Almost the same  No Difference</vt:lpstr>
      <vt:lpstr>Spiritual Battle </vt:lpstr>
      <vt:lpstr>PowerPoint Presentation</vt:lpstr>
      <vt:lpstr>A Response  is Often Feeling Like a Victim</vt:lpstr>
      <vt:lpstr>EVERYDAY VICTIM STATEMENTS</vt:lpstr>
      <vt:lpstr>PowerPoint Presentation</vt:lpstr>
      <vt:lpstr>PowerPoint Presentation</vt:lpstr>
      <vt:lpstr>VICTIM  MENTALITY  -  Produces</vt:lpstr>
      <vt:lpstr>VICTIM  THINKING – Produces Problems In</vt:lpstr>
      <vt:lpstr>Rainy days and Mondays always…</vt:lpstr>
      <vt:lpstr>I always feel bad on rainy days</vt:lpstr>
      <vt:lpstr>THE VICTIM THINKING</vt:lpstr>
      <vt:lpstr>FROM THE BIBLE Adam &amp; Eve</vt:lpstr>
      <vt:lpstr>PowerPoint Presentation</vt:lpstr>
      <vt:lpstr>THE VICTIM THINKING</vt:lpstr>
      <vt:lpstr>THE VICTIM THINKING</vt:lpstr>
      <vt:lpstr>THE VICTIM THINKING-  May Generally Be Feeling</vt:lpstr>
      <vt:lpstr>PowerPoint Presentation</vt:lpstr>
      <vt:lpstr>PowerPoint Presentation</vt:lpstr>
      <vt:lpstr>PowerPoint Presentation</vt:lpstr>
      <vt:lpstr>PowerPoint Presentation</vt:lpstr>
      <vt:lpstr>The Wake of Damage</vt:lpstr>
      <vt:lpstr>FROM THE BIBLE An Example of Victim Thinking &amp; Its Results</vt:lpstr>
      <vt:lpstr>FROM THE BIBLE King Saul</vt:lpstr>
      <vt:lpstr>PowerPoint Presentation</vt:lpstr>
      <vt:lpstr>PowerPoint Presentation</vt:lpstr>
      <vt:lpstr>FROM THE BIBLE King Saul</vt:lpstr>
      <vt:lpstr>FROM THE BIBLE King Saul</vt:lpstr>
      <vt:lpstr>FROM THE BIBLE King Saul</vt:lpstr>
      <vt:lpstr>PowerPoint Presentation</vt:lpstr>
      <vt:lpstr>There is a  way out  of the  Victim Thought Pattern</vt:lpstr>
      <vt:lpstr>THE  PROCESS</vt:lpstr>
      <vt:lpstr>PowerPoint Presentation</vt:lpstr>
      <vt:lpstr>PowerPoint Presentation</vt:lpstr>
      <vt:lpstr>THE  PROCESS</vt:lpstr>
      <vt:lpstr>AWARNESS  OF  VICTIM  THINKING</vt:lpstr>
      <vt:lpstr>PowerPoint Presentation</vt:lpstr>
      <vt:lpstr>AWARNESS  OF  VICTIM  THINKING</vt:lpstr>
      <vt:lpstr>AWARNESS  OF  VICTIM THINKING</vt:lpstr>
      <vt:lpstr>AWARNESS  OF  VICTIM  THINKING</vt:lpstr>
      <vt:lpstr>AWARNESS  OF  VICTIM  MENTALITY</vt:lpstr>
      <vt:lpstr>PowerPoint Presentation</vt:lpstr>
      <vt:lpstr>No trial has overtaken you  that is not faced by others. And God is faithful:  He will not let you be tried beyond  what you are able to bear,  but with the trial will also provide a way out so that you may be able to endure it.  1 Corinthians 10:13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Realizing God Has Empowered  us to live without feeling like a victim </vt:lpstr>
      <vt:lpstr>As believers we have the Holy Spirit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Darryl Bodie</dc:creator>
  <cp:lastModifiedBy>Darryl Bodie</cp:lastModifiedBy>
  <cp:revision>36</cp:revision>
  <dcterms:created xsi:type="dcterms:W3CDTF">2020-08-09T03:35:54Z</dcterms:created>
  <dcterms:modified xsi:type="dcterms:W3CDTF">2021-02-23T04:33:08Z</dcterms:modified>
</cp:coreProperties>
</file>